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9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</p:sldIdLst>
  <p:sldSz cx="9906000" cy="6858000" type="A4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B5AD"/>
    <a:srgbClr val="6071C4"/>
    <a:srgbClr val="000080"/>
    <a:srgbClr val="99CCFF"/>
    <a:srgbClr val="23487F"/>
    <a:srgbClr val="F5D1D1"/>
    <a:srgbClr val="AA252A"/>
    <a:srgbClr val="751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4" autoAdjust="0"/>
    <p:restoredTop sz="92731" autoAdjust="0"/>
  </p:normalViewPr>
  <p:slideViewPr>
    <p:cSldViewPr>
      <p:cViewPr varScale="1">
        <p:scale>
          <a:sx n="59" d="100"/>
          <a:sy n="59" d="100"/>
        </p:scale>
        <p:origin x="66" y="13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F9C87A-91CB-4CF9-BE7F-D7C21BFD1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964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2A80C90-E41B-43CF-92B5-FDD9DB267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665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CA66FA0-E617-4ECE-9573-CDC9A1D7D34E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21225"/>
            <a:ext cx="49895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1147319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AF69212-7A8E-4D8A-BF0F-DD03604A1E26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Notes Placeholder 4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2108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14817C6-7A1D-411A-B392-823B860F8388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Notes Placeholder 4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9370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3638C83-9512-4B45-825F-2B400A3F1D3F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Notes Placeholder 4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6456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5A94904-7449-4598-9EE4-5FF68294B454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Notes Placeholder 4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0520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265ED71-94E7-40C4-8B04-69515EA11C32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Notes Placeholder 4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3766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D560844-D9D8-4415-A60E-21C6FC4A9C2E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Notes Placeholder 4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2751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F961F37-8C63-4A94-BE84-F48120B0A10B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Notes Placeholder 4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4694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3703A82-D6E9-4A18-9DE8-F397DDBF00F3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Notes Placeholder 4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852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6729738-0081-42B2-A561-9E7E5D0E9EE4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Notes Placeholder 4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9955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9F3B235-7737-49C7-AEA9-4068EEDDB151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Notes Placeholder 4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4945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7702" y="3646488"/>
            <a:ext cx="7016750" cy="406400"/>
          </a:xfrm>
        </p:spPr>
        <p:txBody>
          <a:bodyPr anchor="ctr"/>
          <a:lstStyle>
            <a:lvl1pPr>
              <a:defRPr sz="3600">
                <a:solidFill>
                  <a:srgbClr val="FFD600"/>
                </a:solidFill>
                <a:latin typeface="IAAF Sans Bold" pitchFamily="50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6300" y="4114801"/>
            <a:ext cx="6509412" cy="269875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222047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700212"/>
            <a:ext cx="8576602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0400" y="2166937"/>
            <a:ext cx="4204891" cy="1925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60400" y="4244976"/>
            <a:ext cx="4204891" cy="1927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030392" y="2166937"/>
            <a:ext cx="4206610" cy="4005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8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60400" y="1676400"/>
            <a:ext cx="8576602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0400" y="2143125"/>
            <a:ext cx="4204891" cy="1925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30392" y="2143125"/>
            <a:ext cx="4206610" cy="1925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60400" y="4221164"/>
            <a:ext cx="4204891" cy="1927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392" y="4221164"/>
            <a:ext cx="4206610" cy="1927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00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676400"/>
            <a:ext cx="8576602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60400" y="2143125"/>
            <a:ext cx="8576602" cy="400526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1209035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700212"/>
            <a:ext cx="8576602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60400" y="2166937"/>
            <a:ext cx="4204891" cy="4005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0392" y="2166937"/>
            <a:ext cx="4206610" cy="4005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79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676400"/>
            <a:ext cx="8576602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60400" y="2143125"/>
            <a:ext cx="8576602" cy="40052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56501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676400"/>
            <a:ext cx="8576602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2143125"/>
            <a:ext cx="8576602" cy="4005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29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676400"/>
            <a:ext cx="8576602" cy="4462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89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676400"/>
            <a:ext cx="8576602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0" y="2143125"/>
            <a:ext cx="4204891" cy="4005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0392" y="2143125"/>
            <a:ext cx="4206610" cy="4005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29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/>
          <a:lstStyle>
            <a:lvl1pPr marL="0" indent="0" algn="l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39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560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0400" y="1600200"/>
            <a:ext cx="8667750" cy="4724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32405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676400"/>
            <a:ext cx="8576602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0" y="2143125"/>
            <a:ext cx="4204891" cy="4005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0392" y="2143125"/>
            <a:ext cx="4206610" cy="4005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99" y="1676400"/>
            <a:ext cx="8576602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8999" y="2143125"/>
            <a:ext cx="4204891" cy="1925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38990" y="2143125"/>
            <a:ext cx="4206610" cy="1925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68999" y="4221164"/>
            <a:ext cx="8576602" cy="1927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1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1676400"/>
            <a:ext cx="85772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0400" y="2143125"/>
            <a:ext cx="8577263" cy="400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75101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751013"/>
          </a:solidFill>
          <a:latin typeface="DIN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751013"/>
          </a:solidFill>
          <a:latin typeface="DIN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751013"/>
          </a:solidFill>
          <a:latin typeface="DIN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751013"/>
          </a:solidFill>
          <a:latin typeface="DIN" pitchFamily="50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751013"/>
          </a:solidFill>
          <a:latin typeface="DIN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751013"/>
          </a:solidFill>
          <a:latin typeface="DIN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751013"/>
          </a:solidFill>
          <a:latin typeface="DIN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751013"/>
          </a:solidFill>
          <a:latin typeface="DIN" pitchFamily="5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51013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51013"/>
        </a:buClr>
        <a:buChar char="•"/>
        <a:defRPr sz="14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51013"/>
        </a:buClr>
        <a:buChar char="•"/>
        <a:defRPr sz="1400">
          <a:solidFill>
            <a:srgbClr val="4D4D4D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51013"/>
        </a:buClr>
        <a:buChar char="•"/>
        <a:defRPr sz="1400">
          <a:solidFill>
            <a:srgbClr val="5F5F5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51013"/>
        </a:buClr>
        <a:buChar char="•"/>
        <a:defRPr sz="1400">
          <a:solidFill>
            <a:srgbClr val="77777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50000"/>
        </a:spcAft>
        <a:buClr>
          <a:srgbClr val="751013"/>
        </a:buClr>
        <a:buChar char="•"/>
        <a:defRPr sz="1400">
          <a:solidFill>
            <a:srgbClr val="77777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50000"/>
        </a:spcAft>
        <a:buClr>
          <a:srgbClr val="751013"/>
        </a:buClr>
        <a:buChar char="•"/>
        <a:defRPr sz="1400">
          <a:solidFill>
            <a:srgbClr val="77777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50000"/>
        </a:spcAft>
        <a:buClr>
          <a:srgbClr val="751013"/>
        </a:buClr>
        <a:buChar char="•"/>
        <a:defRPr sz="1400">
          <a:solidFill>
            <a:srgbClr val="77777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50000"/>
        </a:spcAft>
        <a:buClr>
          <a:srgbClr val="751013"/>
        </a:buClr>
        <a:buChar char="•"/>
        <a:defRPr sz="1400">
          <a:solidFill>
            <a:srgbClr val="77777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96616" y="3284984"/>
            <a:ext cx="7272808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ar-EG" sz="6000" b="1"/>
              <a:t> </a:t>
            </a:r>
            <a:r>
              <a:rPr lang="ar-EG" sz="6000" b="1" smtClean="0"/>
              <a:t>9.3.2 </a:t>
            </a:r>
            <a:r>
              <a:rPr lang="ar-EG" sz="6000" b="1" dirty="0" smtClean="0"/>
              <a:t>أطاحة المطرقة 2</a:t>
            </a:r>
            <a:endParaRPr lang="en-GB" sz="6000" b="1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472" y="72926"/>
            <a:ext cx="6400800" cy="569912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IAAF CECS Level I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74946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4" descr="hammer0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939" y="1305160"/>
            <a:ext cx="5346971" cy="35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/>
          <p:cNvSpPr txBox="1">
            <a:spLocks/>
          </p:cNvSpPr>
          <p:nvPr/>
        </p:nvSpPr>
        <p:spPr>
          <a:xfrm>
            <a:off x="2842419" y="6529983"/>
            <a:ext cx="4326903" cy="1722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dirty="0" smtClean="0"/>
              <a:t>IAAF CECS Level I Coaching Theory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9129464" y="6599319"/>
            <a:ext cx="7765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8.3.2 / 10</a:t>
            </a:r>
            <a:endParaRPr lang="en-US" sz="1050" dirty="0"/>
          </a:p>
        </p:txBody>
      </p:sp>
      <p:sp>
        <p:nvSpPr>
          <p:cNvPr id="9" name="Rectangle 8"/>
          <p:cNvSpPr>
            <a:spLocks noGrp="1" noRot="1" noChangeArrowheads="1"/>
          </p:cNvSpPr>
          <p:nvPr/>
        </p:nvSpPr>
        <p:spPr bwMode="auto">
          <a:xfrm>
            <a:off x="800100" y="404019"/>
            <a:ext cx="4584948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000"/>
                </a:solidFill>
                <a:latin typeface="DIN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000"/>
                </a:solidFill>
                <a:latin typeface="DIN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000"/>
                </a:solidFill>
                <a:latin typeface="DIN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000"/>
                </a:solidFill>
                <a:latin typeface="DIN" pitchFamily="50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751013"/>
                </a:solidFill>
                <a:latin typeface="DIN" pitchFamily="50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751013"/>
                </a:solidFill>
                <a:latin typeface="DIN" pitchFamily="50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751013"/>
                </a:solidFill>
                <a:latin typeface="DIN" pitchFamily="50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751013"/>
                </a:solidFill>
                <a:latin typeface="DIN" pitchFamily="50" charset="0"/>
              </a:defRPr>
            </a:lvl9pPr>
          </a:lstStyle>
          <a:p>
            <a:pPr algn="ctr" rtl="1" eaLnBrk="1" hangingPunct="1"/>
            <a:r>
              <a:rPr lang="ar-SA" dirty="0" smtClean="0">
                <a:solidFill>
                  <a:schemeClr val="bg1"/>
                </a:solidFill>
                <a:cs typeface="Arial" pitchFamily="34" charset="0"/>
              </a:rPr>
              <a:t>وضع القدمين </a:t>
            </a:r>
            <a:endParaRPr lang="fr-FR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>
            <a:spLocks noGrp="1" noChangeArrowheads="1"/>
          </p:cNvSpPr>
          <p:nvPr/>
        </p:nvSpPr>
        <p:spPr bwMode="auto">
          <a:xfrm>
            <a:off x="878904" y="3645024"/>
            <a:ext cx="8610600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50000"/>
              </a:spcAft>
              <a:buClr>
                <a:srgbClr val="751013"/>
              </a:buClr>
              <a:buChar char="•"/>
              <a:defRPr sz="1400">
                <a:solidFill>
                  <a:srgbClr val="777777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50000"/>
              </a:spcAft>
              <a:buClr>
                <a:srgbClr val="751013"/>
              </a:buClr>
              <a:buChar char="•"/>
              <a:defRPr sz="1400">
                <a:solidFill>
                  <a:srgbClr val="777777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50000"/>
              </a:spcAft>
              <a:buClr>
                <a:srgbClr val="751013"/>
              </a:buClr>
              <a:buChar char="•"/>
              <a:defRPr sz="1400">
                <a:solidFill>
                  <a:srgbClr val="777777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50000"/>
              </a:spcAft>
              <a:buClr>
                <a:srgbClr val="751013"/>
              </a:buClr>
              <a:buChar char="•"/>
              <a:defRPr sz="1400">
                <a:solidFill>
                  <a:srgbClr val="777777"/>
                </a:solidFill>
                <a:latin typeface="+mn-lt"/>
              </a:defRPr>
            </a:lvl9pPr>
          </a:lstStyle>
          <a:p>
            <a:pPr marL="0" indent="0" algn="r" rtl="1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r>
              <a:rPr lang="ar-SA" b="1" dirty="0" smtClean="0">
                <a:solidFill>
                  <a:srgbClr val="3333FF"/>
                </a:solidFill>
                <a:cs typeface="Arial" pitchFamily="34" charset="0"/>
              </a:rPr>
              <a:t>الأهداف </a:t>
            </a:r>
            <a:endParaRPr lang="en-US" sz="2400" dirty="0" smtClean="0">
              <a:solidFill>
                <a:srgbClr val="3333FF"/>
              </a:solidFill>
            </a:endParaRPr>
          </a:p>
          <a:p>
            <a:pPr algn="r" rtl="1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r>
              <a:rPr lang="ar-SA" sz="2400" b="1" dirty="0" smtClean="0">
                <a:cs typeface="Arial" pitchFamily="34" charset="0"/>
              </a:rPr>
              <a:t>الوصول لوضع جسم صحيح لتزايد السرعة .</a:t>
            </a:r>
            <a:endParaRPr lang="en-US" sz="2400" b="1" dirty="0" smtClean="0">
              <a:cs typeface="Arial" pitchFamily="34" charset="0"/>
            </a:endParaRPr>
          </a:p>
          <a:p>
            <a:pPr algn="r" rtl="1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endParaRPr lang="fr-FR" sz="1000" dirty="0" smtClean="0">
              <a:solidFill>
                <a:srgbClr val="3333FF"/>
              </a:solidFill>
            </a:endParaRPr>
          </a:p>
          <a:p>
            <a:pPr algn="r" rtl="1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r>
              <a:rPr lang="ar-SA" b="1" dirty="0" smtClean="0">
                <a:solidFill>
                  <a:srgbClr val="3333FF"/>
                </a:solidFill>
                <a:cs typeface="Arial" pitchFamily="34" charset="0"/>
              </a:rPr>
              <a:t>الخصائص الفنية</a:t>
            </a:r>
            <a:endParaRPr lang="en-US" b="1" dirty="0" smtClean="0">
              <a:solidFill>
                <a:srgbClr val="3333FF"/>
              </a:solidFill>
            </a:endParaRPr>
          </a:p>
          <a:p>
            <a:pPr algn="r" rtl="1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ar-SA" sz="2400" b="1" dirty="0" smtClean="0">
                <a:cs typeface="Arial" pitchFamily="34" charset="0"/>
              </a:rPr>
              <a:t>مرجحات تمهيدية مع تباعد القدمين لمسافة أكبر من عرض الكتفين ( تقريبا</a:t>
            </a:r>
            <a:r>
              <a:rPr lang="ar-EG" sz="2400" b="1" dirty="0" smtClean="0">
                <a:cs typeface="Arial" pitchFamily="34" charset="0"/>
              </a:rPr>
              <a:t>ً</a:t>
            </a:r>
            <a:r>
              <a:rPr lang="ar-SA" sz="2400" b="1" dirty="0" smtClean="0">
                <a:cs typeface="Arial" pitchFamily="34" charset="0"/>
              </a:rPr>
              <a:t> 70 سم) </a:t>
            </a:r>
            <a:endParaRPr lang="en-US" sz="2400" b="1" dirty="0" smtClean="0">
              <a:cs typeface="Arial" pitchFamily="34" charset="0"/>
            </a:endParaRPr>
          </a:p>
          <a:p>
            <a:pPr algn="r" rtl="1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ar-SA" sz="2400" b="1" dirty="0" smtClean="0">
                <a:cs typeface="Arial" pitchFamily="34" charset="0"/>
              </a:rPr>
              <a:t>تباعد القدمين يقل من دوران لآخر </a:t>
            </a:r>
          </a:p>
          <a:p>
            <a:pPr algn="r" rtl="1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ar-SA" sz="2400" b="1" dirty="0" smtClean="0">
                <a:cs typeface="Arial" pitchFamily="34" charset="0"/>
              </a:rPr>
              <a:t>تدور القدمين بحوال</a:t>
            </a:r>
            <a:r>
              <a:rPr lang="ar-EG" sz="2400" b="1" dirty="0" smtClean="0">
                <a:cs typeface="Arial" pitchFamily="34" charset="0"/>
              </a:rPr>
              <a:t>ي</a:t>
            </a:r>
            <a:r>
              <a:rPr lang="ar-SA" sz="2400" b="1" dirty="0" smtClean="0">
                <a:cs typeface="Arial" pitchFamily="34" charset="0"/>
              </a:rPr>
              <a:t> 10 سم .</a:t>
            </a:r>
            <a:r>
              <a:rPr lang="en-US" sz="2400" b="1" dirty="0" smtClean="0"/>
              <a:t> </a:t>
            </a:r>
          </a:p>
          <a:p>
            <a:pPr algn="r" rtl="1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ar-SA" sz="2400" b="1" dirty="0" smtClean="0">
                <a:cs typeface="Arial" pitchFamily="34" charset="0"/>
              </a:rPr>
              <a:t>تتجه القدمين لليمين بعد دوران واحد ( بين 220 – 280 ).</a:t>
            </a:r>
            <a:endParaRPr lang="fr-F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71619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804" y="1556792"/>
            <a:ext cx="5375275" cy="272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343" name="Straight Arrow Connector 8"/>
          <p:cNvCxnSpPr>
            <a:cxnSpLocks noChangeShapeType="1"/>
          </p:cNvCxnSpPr>
          <p:nvPr/>
        </p:nvCxnSpPr>
        <p:spPr bwMode="auto">
          <a:xfrm flipH="1" flipV="1">
            <a:off x="797756" y="1309921"/>
            <a:ext cx="895598" cy="505633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11"/>
          <p:cNvSpPr/>
          <p:nvPr/>
        </p:nvSpPr>
        <p:spPr>
          <a:xfrm>
            <a:off x="-159568" y="1537835"/>
            <a:ext cx="1698625" cy="712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ar-EG" sz="2400" b="1" dirty="0" smtClean="0">
                <a:solidFill>
                  <a:schemeClr val="tx1"/>
                </a:solidFill>
              </a:rPr>
              <a:t>اتجاه الرمي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2842419" y="6529983"/>
            <a:ext cx="4326903" cy="1722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dirty="0" smtClean="0"/>
              <a:t>IAAF CECS Level I Coaching Theory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9129464" y="6599319"/>
            <a:ext cx="7765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8.3.2 / 11</a:t>
            </a:r>
            <a:endParaRPr lang="en-US" sz="1050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1712640" y="476672"/>
            <a:ext cx="2743200" cy="381000"/>
          </a:xfrm>
        </p:spPr>
        <p:txBody>
          <a:bodyPr/>
          <a:lstStyle/>
          <a:p>
            <a:pPr algn="r" rtl="1"/>
            <a:r>
              <a:rPr lang="ar-SA" altLang="ar-EG" sz="4400" b="1" kern="1200" dirty="0">
                <a:solidFill>
                  <a:schemeClr val="bg1"/>
                </a:solidFill>
                <a:cs typeface="Arial" pitchFamily="34" charset="0"/>
              </a:rPr>
              <a:t>مسار المطرقة</a:t>
            </a:r>
            <a:endParaRPr lang="en-GB" altLang="ar-EG" sz="4400" b="1" kern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103312" y="4876800"/>
            <a:ext cx="8458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E46888"/>
                    </a:gs>
                    <a:gs pos="100000">
                      <a:srgbClr val="E46888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51013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51013"/>
              </a:buClr>
              <a:buChar char="•"/>
              <a:defRPr sz="1400">
                <a:solidFill>
                  <a:srgbClr val="333333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51013"/>
              </a:buClr>
              <a:buChar char="•"/>
              <a:defRPr sz="1400">
                <a:solidFill>
                  <a:srgbClr val="4D4D4D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51013"/>
              </a:buClr>
              <a:buChar char="•"/>
              <a:defRPr sz="1400">
                <a:solidFill>
                  <a:srgbClr val="5F5F5F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51013"/>
              </a:buClr>
              <a:buChar char="•"/>
              <a:defRPr sz="1400">
                <a:solidFill>
                  <a:srgbClr val="777777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50000"/>
              </a:spcAft>
              <a:buClr>
                <a:srgbClr val="751013"/>
              </a:buClr>
              <a:buChar char="•"/>
              <a:defRPr sz="1400">
                <a:solidFill>
                  <a:srgbClr val="777777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50000"/>
              </a:spcAft>
              <a:buClr>
                <a:srgbClr val="751013"/>
              </a:buClr>
              <a:buChar char="•"/>
              <a:defRPr sz="1400">
                <a:solidFill>
                  <a:srgbClr val="777777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50000"/>
              </a:spcAft>
              <a:buClr>
                <a:srgbClr val="751013"/>
              </a:buClr>
              <a:buChar char="•"/>
              <a:defRPr sz="1400">
                <a:solidFill>
                  <a:srgbClr val="777777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50000"/>
              </a:spcAft>
              <a:buClr>
                <a:srgbClr val="751013"/>
              </a:buClr>
              <a:buChar char="•"/>
              <a:defRPr sz="1400">
                <a:solidFill>
                  <a:srgbClr val="777777"/>
                </a:solidFill>
                <a:latin typeface="+mn-lt"/>
              </a:defRPr>
            </a:lvl9pPr>
          </a:lstStyle>
          <a:p>
            <a:pPr marL="533400" indent="-53340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ar-SA" altLang="ar-EG" sz="2400" b="1" dirty="0">
                <a:solidFill>
                  <a:srgbClr val="3333FF"/>
                </a:solidFill>
              </a:rPr>
              <a:t>الخصــــــائص </a:t>
            </a:r>
            <a:r>
              <a:rPr lang="ar-SA" altLang="ar-EG" sz="2400" b="1" dirty="0" smtClean="0">
                <a:solidFill>
                  <a:srgbClr val="3333FF"/>
                </a:solidFill>
              </a:rPr>
              <a:t>الفنـــــية</a:t>
            </a:r>
            <a:endParaRPr lang="ar-EG" altLang="ar-EG" sz="2400" b="1" dirty="0" smtClean="0">
              <a:solidFill>
                <a:srgbClr val="3333FF"/>
              </a:solidFill>
            </a:endParaRPr>
          </a:p>
          <a:p>
            <a:pPr marL="533400" indent="-53340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ar-SA" altLang="ar-EG" sz="2400" b="1" dirty="0"/>
              <a:t>من دوران </a:t>
            </a:r>
            <a:r>
              <a:rPr lang="ar-SA" altLang="ar-EG" sz="2400" b="1" dirty="0" smtClean="0"/>
              <a:t>لآخر</a:t>
            </a:r>
            <a:r>
              <a:rPr lang="ar-EG" altLang="ar-EG" sz="2400" b="1" smtClean="0"/>
              <a:t>: </a:t>
            </a:r>
            <a:endParaRPr lang="en-US" altLang="ar-EG" sz="2400" b="1" dirty="0">
              <a:solidFill>
                <a:srgbClr val="3333FF"/>
              </a:solidFill>
            </a:endParaRPr>
          </a:p>
          <a:p>
            <a:pPr marL="533400" indent="-53340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defRPr/>
            </a:pPr>
            <a:r>
              <a:rPr lang="ar-SA" altLang="ar-EG" sz="2400" b="1" dirty="0">
                <a:solidFill>
                  <a:srgbClr val="3333FF"/>
                </a:solidFill>
              </a:rPr>
              <a:t>  </a:t>
            </a:r>
            <a:r>
              <a:rPr lang="ar-SA" altLang="ar-EG" sz="2400" b="1" dirty="0"/>
              <a:t>يصبح المسار أكثر </a:t>
            </a:r>
            <a:r>
              <a:rPr lang="ar-SA" altLang="ar-EG" sz="2400" b="1" dirty="0" smtClean="0"/>
              <a:t>ارتفاعا. </a:t>
            </a:r>
            <a:endParaRPr lang="ar-SA" altLang="ar-EG" sz="2400" b="1" dirty="0"/>
          </a:p>
          <a:p>
            <a:pPr marL="533400" indent="-53340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defRPr/>
            </a:pPr>
            <a:r>
              <a:rPr lang="ar-SA" altLang="ar-EG" sz="2400" b="1" dirty="0"/>
              <a:t>  تتحرك أدني نقطة نحو المركز عند مؤخرة الدائرة.</a:t>
            </a:r>
          </a:p>
          <a:p>
            <a:pPr marL="533400" indent="-53340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defRPr/>
            </a:pPr>
            <a:r>
              <a:rPr lang="ar-SA" altLang="ar-EG" sz="2400" b="1" dirty="0"/>
              <a:t>  تتحرك أعلي نقطة إلي المركز عند مقدمة الدائرة. </a:t>
            </a:r>
            <a:endParaRPr lang="en-US" altLang="ar-EG" sz="2400" b="1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656856" y="4037455"/>
            <a:ext cx="5824274" cy="72072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 rtl="1" eaLnBrk="0" hangingPunct="0"/>
            <a:r>
              <a:rPr lang="ar-SA" altLang="ar-EG" sz="2400" b="1" dirty="0">
                <a:solidFill>
                  <a:srgbClr val="3333FF"/>
                </a:solidFill>
                <a:latin typeface="+mn-lt"/>
              </a:rPr>
              <a:t>الأهـــــــداف</a:t>
            </a:r>
          </a:p>
          <a:p>
            <a:pPr algn="ctr" rtl="1" eaLnBrk="0" hangingPunct="0"/>
            <a:r>
              <a:rPr lang="ar-SA" altLang="ar-EG" sz="2400" b="1" dirty="0">
                <a:latin typeface="+mn-lt"/>
              </a:rPr>
              <a:t>أداء وضع صحيح لأعلى وأدني نقطة في مسار المطرقة</a:t>
            </a:r>
            <a:endParaRPr lang="en-US" altLang="ar-EG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446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3" grpId="0" build="p" autoUpdateAnimBg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-231576" y="260648"/>
            <a:ext cx="7177434" cy="6699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EG" sz="4400" b="1" dirty="0" smtClean="0">
                <a:solidFill>
                  <a:schemeClr val="bg1"/>
                </a:solidFill>
                <a:latin typeface="IAAF Sans Bold" pitchFamily="50" charset="0"/>
              </a:rPr>
              <a:t>التسلسل الكامل للحركة</a:t>
            </a:r>
            <a:endParaRPr lang="fr-FR" sz="4400" b="1" dirty="0">
              <a:solidFill>
                <a:schemeClr val="bg1"/>
              </a:solidFill>
              <a:latin typeface="IAAF Sans Bold" pitchFamily="50" charset="0"/>
            </a:endParaRP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1211719" y="3573016"/>
            <a:ext cx="7796212" cy="20621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3200" b="1" dirty="0" smtClean="0">
                <a:latin typeface="Times New Roman" pitchFamily="18" charset="0"/>
                <a:cs typeface="Times New Roman" pitchFamily="18" charset="0"/>
              </a:rPr>
              <a:t>ين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قسم </a:t>
            </a:r>
            <a:r>
              <a:rPr lang="ar-EG" sz="3200" b="1" dirty="0" smtClean="0">
                <a:latin typeface="Times New Roman" pitchFamily="18" charset="0"/>
                <a:cs typeface="Times New Roman" pitchFamily="18" charset="0"/>
              </a:rPr>
              <a:t> تكنيك إطاحة المطرقة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إل</a:t>
            </a:r>
            <a:r>
              <a:rPr lang="ar-EG" sz="3200" b="1" dirty="0">
                <a:latin typeface="Times New Roman" pitchFamily="18" charset="0"/>
                <a:cs typeface="Times New Roman" pitchFamily="18" charset="0"/>
              </a:rPr>
              <a:t>ى </a:t>
            </a:r>
            <a:r>
              <a:rPr lang="ar-SA" sz="3200" b="1" dirty="0">
                <a:latin typeface="Times New Roman" pitchFamily="18" charset="0"/>
                <a:cs typeface="Times New Roman" pitchFamily="18" charset="0"/>
              </a:rPr>
              <a:t>المراحل </a:t>
            </a:r>
            <a:r>
              <a:rPr lang="ar-EG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لتالية</a:t>
            </a:r>
            <a:r>
              <a:rPr lang="ar-SA" sz="32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ar-EG" sz="3200" b="1" dirty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ar-EG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ar-SA" sz="3200" b="1" dirty="0">
                <a:latin typeface="Times New Roman" pitchFamily="18" charset="0"/>
                <a:cs typeface="Times New Roman" pitchFamily="18" charset="0"/>
              </a:rPr>
              <a:t> الإعداد</a:t>
            </a:r>
            <a:endParaRPr lang="ar-EG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ar-SA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3200" b="1" dirty="0" smtClean="0">
                <a:latin typeface="Times New Roman" pitchFamily="18" charset="0"/>
                <a:cs typeface="Times New Roman" pitchFamily="18" charset="0"/>
              </a:rPr>
              <a:t>بناء </a:t>
            </a:r>
            <a:r>
              <a:rPr lang="ar-EG" sz="3200" b="1" dirty="0">
                <a:latin typeface="Times New Roman" pitchFamily="18" charset="0"/>
                <a:cs typeface="Times New Roman" pitchFamily="18" charset="0"/>
              </a:rPr>
              <a:t>القوة </a:t>
            </a:r>
            <a:r>
              <a:rPr lang="ar-EG" sz="3200" b="1" dirty="0" smtClean="0">
                <a:latin typeface="Times New Roman" pitchFamily="18" charset="0"/>
                <a:cs typeface="Times New Roman" pitchFamily="18" charset="0"/>
              </a:rPr>
              <a:t> - متضمنة 3-4 دورانات</a:t>
            </a:r>
            <a:endParaRPr lang="ar-EG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الرمي</a:t>
            </a:r>
            <a:endParaRPr lang="ar-EG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509" y="2856882"/>
            <a:ext cx="1139608" cy="495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ar-EG" sz="2000" dirty="0" smtClean="0">
                <a:solidFill>
                  <a:schemeClr val="tx1"/>
                </a:solidFill>
              </a:rPr>
              <a:t>الإعداد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96618" y="2831539"/>
            <a:ext cx="1849055" cy="5174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ar-EG" sz="2800" dirty="0" smtClean="0">
                <a:solidFill>
                  <a:schemeClr val="tx1"/>
                </a:solidFill>
              </a:rPr>
              <a:t>بناء القوة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75270" y="2871410"/>
            <a:ext cx="1556930" cy="5418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ar-EG" sz="2000" dirty="0" smtClean="0">
                <a:solidFill>
                  <a:schemeClr val="tx1"/>
                </a:solidFill>
              </a:rPr>
              <a:t>الرمي</a:t>
            </a:r>
            <a:endParaRPr lang="en-GB" sz="2000" dirty="0">
              <a:solidFill>
                <a:schemeClr val="tx1"/>
              </a:solidFill>
            </a:endParaRPr>
          </a:p>
        </p:txBody>
      </p:sp>
      <p:cxnSp>
        <p:nvCxnSpPr>
          <p:cNvPr id="5132" name="Straight Arrow Connector 16"/>
          <p:cNvCxnSpPr>
            <a:cxnSpLocks noChangeShapeType="1"/>
          </p:cNvCxnSpPr>
          <p:nvPr/>
        </p:nvCxnSpPr>
        <p:spPr bwMode="auto">
          <a:xfrm>
            <a:off x="5245673" y="3134246"/>
            <a:ext cx="2443631" cy="5083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6" name="Straight Arrow Connector 20"/>
          <p:cNvCxnSpPr>
            <a:cxnSpLocks noChangeShapeType="1"/>
          </p:cNvCxnSpPr>
          <p:nvPr/>
        </p:nvCxnSpPr>
        <p:spPr bwMode="auto">
          <a:xfrm>
            <a:off x="1162343" y="3119436"/>
            <a:ext cx="2234275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Footer Placeholder 3"/>
          <p:cNvSpPr txBox="1">
            <a:spLocks/>
          </p:cNvSpPr>
          <p:nvPr/>
        </p:nvSpPr>
        <p:spPr>
          <a:xfrm>
            <a:off x="2842419" y="6529983"/>
            <a:ext cx="4326903" cy="1722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dirty="0" smtClean="0"/>
              <a:t>IAAF CECS Level I Coaching Theory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9201472" y="6599319"/>
            <a:ext cx="7045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8.3.2 / 2</a:t>
            </a:r>
            <a:endParaRPr lang="en-US" sz="105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444" y="1440401"/>
            <a:ext cx="9877871" cy="151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509" y="2636912"/>
            <a:ext cx="794035" cy="307777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r>
              <a:rPr lang="ar-EG" sz="1400" b="1" dirty="0" smtClean="0"/>
              <a:t>المرجحات</a:t>
            </a:r>
            <a:endParaRPr lang="ar-EG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52600" y="2564904"/>
            <a:ext cx="1224136" cy="307777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r>
              <a:rPr lang="ar-EG" sz="1400" b="1" dirty="0" smtClean="0"/>
              <a:t>الدوران الأول</a:t>
            </a:r>
            <a:endParaRPr lang="ar-EG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584848" y="2564904"/>
            <a:ext cx="1224136" cy="307777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r>
              <a:rPr lang="ar-EG" sz="1400" b="1" dirty="0" smtClean="0"/>
              <a:t>الدوران الثاني</a:t>
            </a:r>
            <a:endParaRPr lang="ar-EG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177136" y="2564904"/>
            <a:ext cx="1224136" cy="307777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r>
              <a:rPr lang="ar-EG" sz="1400" b="1" dirty="0" smtClean="0"/>
              <a:t>الدوران الثالث</a:t>
            </a:r>
            <a:endParaRPr lang="ar-EG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193360" y="2564904"/>
            <a:ext cx="1224136" cy="307777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r>
              <a:rPr lang="ar-EG" sz="1400" b="1" dirty="0" smtClean="0"/>
              <a:t>الرمي</a:t>
            </a:r>
            <a:endParaRPr lang="ar-EG" sz="1400" b="1" dirty="0"/>
          </a:p>
        </p:txBody>
      </p:sp>
    </p:spTree>
    <p:extLst>
      <p:ext uri="{BB962C8B-B14F-4D97-AF65-F5344CB8AC3E}">
        <p14:creationId xmlns:p14="http://schemas.microsoft.com/office/powerpoint/2010/main" val="5292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4" descr="hammer0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" y="1271584"/>
            <a:ext cx="2808312" cy="294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3"/>
          <p:cNvSpPr txBox="1">
            <a:spLocks/>
          </p:cNvSpPr>
          <p:nvPr/>
        </p:nvSpPr>
        <p:spPr>
          <a:xfrm>
            <a:off x="2842419" y="6529983"/>
            <a:ext cx="4326903" cy="1722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dirty="0" smtClean="0"/>
              <a:t>IAAF CECS Level I Coaching Theory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9201472" y="6599319"/>
            <a:ext cx="7045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8.3.2 / 3</a:t>
            </a:r>
            <a:endParaRPr lang="en-US" sz="105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399" y="1257855"/>
            <a:ext cx="4167205" cy="28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60512" y="4083016"/>
            <a:ext cx="3339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err="1" smtClean="0"/>
              <a:t>Strüder</a:t>
            </a:r>
            <a:r>
              <a:rPr lang="en-GB" sz="1100" dirty="0" smtClean="0"/>
              <a:t> H. et al.: Track &amp; Field 2016 Track &amp; Field </a:t>
            </a:r>
            <a:endParaRPr lang="en-GB" sz="1100" dirty="0"/>
          </a:p>
        </p:txBody>
      </p:sp>
      <p:sp>
        <p:nvSpPr>
          <p:cNvPr id="12" name="Rectangle 11"/>
          <p:cNvSpPr>
            <a:spLocks noGrp="1" noRot="1" noChangeArrowheads="1"/>
          </p:cNvSpPr>
          <p:nvPr/>
        </p:nvSpPr>
        <p:spPr bwMode="auto">
          <a:xfrm>
            <a:off x="699293" y="427831"/>
            <a:ext cx="82296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000"/>
                </a:solidFill>
                <a:latin typeface="DIN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000"/>
                </a:solidFill>
                <a:latin typeface="DIN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000"/>
                </a:solidFill>
                <a:latin typeface="DIN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000"/>
                </a:solidFill>
                <a:latin typeface="DIN" pitchFamily="50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751013"/>
                </a:solidFill>
                <a:latin typeface="DIN" pitchFamily="50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751013"/>
                </a:solidFill>
                <a:latin typeface="DIN" pitchFamily="50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751013"/>
                </a:solidFill>
                <a:latin typeface="DIN" pitchFamily="50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751013"/>
                </a:solidFill>
                <a:latin typeface="DIN" pitchFamily="50" charset="0"/>
              </a:defRPr>
            </a:lvl9pPr>
          </a:lstStyle>
          <a:p>
            <a:pPr rtl="1" eaLnBrk="1" hangingPunct="1"/>
            <a:r>
              <a:rPr lang="ar-SA" sz="4000" smtClean="0">
                <a:cs typeface="Arial" pitchFamily="34" charset="0"/>
              </a:rPr>
              <a:t>مسكة المطرقة </a:t>
            </a:r>
            <a:endParaRPr lang="fr-FR" sz="4000" smtClean="0">
              <a:cs typeface="Arial" pitchFamily="34" charset="0"/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6987852" y="1566068"/>
            <a:ext cx="29337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SA" sz="2800" b="1" dirty="0">
                <a:solidFill>
                  <a:srgbClr val="3333FF"/>
                </a:solidFill>
                <a:cs typeface="Arial" pitchFamily="34" charset="0"/>
              </a:rPr>
              <a:t>الأهداف </a:t>
            </a:r>
            <a:endParaRPr lang="en-US" sz="2400" b="1" dirty="0">
              <a:solidFill>
                <a:srgbClr val="3333FF"/>
              </a:solidFill>
              <a:cs typeface="Arial" pitchFamily="34" charset="0"/>
            </a:endParaRPr>
          </a:p>
          <a:p>
            <a:endParaRPr lang="en-US" sz="2400" b="1" dirty="0"/>
          </a:p>
          <a:p>
            <a:pPr algn="r" rtl="1"/>
            <a:r>
              <a:rPr lang="ar-SA" sz="2400" b="1" dirty="0">
                <a:cs typeface="Arial" pitchFamily="34" charset="0"/>
              </a:rPr>
              <a:t>مقاومة السحب و التأكد من الإتجا</a:t>
            </a:r>
            <a:r>
              <a:rPr lang="ar-EG" sz="2400" b="1" dirty="0">
                <a:cs typeface="Arial" pitchFamily="34" charset="0"/>
              </a:rPr>
              <a:t>ه</a:t>
            </a:r>
            <a:r>
              <a:rPr lang="ar-SA" sz="2400" b="1" dirty="0">
                <a:cs typeface="Arial" pitchFamily="34" charset="0"/>
              </a:rPr>
              <a:t> الصحيح للرم</a:t>
            </a:r>
            <a:r>
              <a:rPr lang="ar-EG" sz="2400" b="1" dirty="0">
                <a:cs typeface="Arial" pitchFamily="34" charset="0"/>
              </a:rPr>
              <a:t>ي</a:t>
            </a:r>
            <a:r>
              <a:rPr lang="ar-SA" sz="2400" b="1" dirty="0">
                <a:cs typeface="Arial" pitchFamily="34" charset="0"/>
              </a:rPr>
              <a:t> .</a:t>
            </a:r>
            <a:endParaRPr lang="en-US" sz="3200" b="1" dirty="0"/>
          </a:p>
        </p:txBody>
      </p:sp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3564507" y="3573016"/>
            <a:ext cx="6069013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r" rtl="1">
              <a:defRPr/>
            </a:pPr>
            <a:r>
              <a:rPr lang="ar-SA" sz="2800" b="1" dirty="0" smtClean="0">
                <a:solidFill>
                  <a:srgbClr val="3333FF"/>
                </a:solidFill>
                <a:cs typeface="Arial" pitchFamily="34" charset="0"/>
              </a:rPr>
              <a:t>الخصائص الفنية </a:t>
            </a:r>
            <a:endParaRPr lang="ar-EG" sz="2800" b="1" dirty="0" smtClean="0">
              <a:solidFill>
                <a:srgbClr val="3333FF"/>
              </a:solidFill>
              <a:cs typeface="Arial" pitchFamily="34" charset="0"/>
            </a:endParaRPr>
          </a:p>
          <a:p>
            <a:pPr algn="r" rtl="1">
              <a:defRPr/>
            </a:pPr>
            <a:endParaRPr lang="en-US" sz="1200" dirty="0" smtClean="0"/>
          </a:p>
          <a:p>
            <a:pPr marL="342900" indent="-342900" algn="r" rtl="1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ar-SA" sz="2400" b="1" dirty="0" smtClean="0">
                <a:cs typeface="Arial" pitchFamily="34" charset="0"/>
              </a:rPr>
              <a:t>يحمل لاعب </a:t>
            </a:r>
            <a:r>
              <a:rPr lang="ar-EG" sz="2400" b="1" dirty="0" smtClean="0">
                <a:cs typeface="Arial" pitchFamily="34" charset="0"/>
              </a:rPr>
              <a:t>الرمي الأيمن مقبض المطرقة باليد اليسرى </a:t>
            </a:r>
            <a:r>
              <a:rPr lang="ar-SA" sz="2400" b="1" dirty="0" smtClean="0">
                <a:cs typeface="Arial" pitchFamily="34" charset="0"/>
              </a:rPr>
              <a:t>.</a:t>
            </a:r>
          </a:p>
          <a:p>
            <a:pPr marL="342900" indent="-342900" algn="r" rtl="1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ar-SA" sz="2400" b="1" dirty="0" smtClean="0">
                <a:cs typeface="Arial" pitchFamily="34" charset="0"/>
              </a:rPr>
              <a:t>يوضع المقبض على الجزء الأوسط للأصابع . </a:t>
            </a:r>
            <a:endParaRPr lang="en-US" sz="2400" b="1" dirty="0" smtClean="0">
              <a:cs typeface="Arial" pitchFamily="34" charset="0"/>
            </a:endParaRPr>
          </a:p>
          <a:p>
            <a:pPr marL="342900" indent="-342900" algn="r" rtl="1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ar-SA" sz="2400" b="1" dirty="0" smtClean="0">
                <a:cs typeface="Arial" pitchFamily="34" charset="0"/>
              </a:rPr>
              <a:t>تغط</a:t>
            </a:r>
            <a:r>
              <a:rPr lang="ar-EG" sz="2400" b="1" dirty="0" smtClean="0">
                <a:cs typeface="Arial" pitchFamily="34" charset="0"/>
              </a:rPr>
              <a:t>ي</a:t>
            </a:r>
            <a:r>
              <a:rPr lang="ar-SA" sz="2400" b="1" dirty="0" smtClean="0">
                <a:cs typeface="Arial" pitchFamily="34" charset="0"/>
              </a:rPr>
              <a:t> اليد  اليمنى اليد اليسرى .</a:t>
            </a:r>
          </a:p>
          <a:p>
            <a:pPr marL="342900" indent="-342900" algn="r" rtl="1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ar-SA" sz="2400" b="1" dirty="0" smtClean="0">
                <a:cs typeface="Arial" pitchFamily="34" charset="0"/>
              </a:rPr>
              <a:t>تغلق القبضة بوضع الإبهامين عكس بعضهما البعض أو بالاحتفاظ بهما متوازيان </a:t>
            </a:r>
          </a:p>
          <a:p>
            <a:pPr marL="342900" indent="-342900" algn="r" rtl="1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ar-SA" sz="2400" b="1" dirty="0" smtClean="0">
                <a:cs typeface="Arial" pitchFamily="34" charset="0"/>
              </a:rPr>
              <a:t>القبضة تكون قوية و لكن </a:t>
            </a:r>
            <a:r>
              <a:rPr lang="ar-SA" sz="2400" b="1" dirty="0" err="1" smtClean="0">
                <a:cs typeface="Arial" pitchFamily="34" charset="0"/>
              </a:rPr>
              <a:t>بإسترخاء</a:t>
            </a:r>
            <a:r>
              <a:rPr lang="ar-SA" sz="2400" b="1" dirty="0" smtClean="0">
                <a:cs typeface="Arial" pitchFamily="34" charset="0"/>
              </a:rPr>
              <a:t>. 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420809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 descr="hammer17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2" t="9407" r="3030" b="5393"/>
          <a:stretch/>
        </p:blipFill>
        <p:spPr bwMode="auto">
          <a:xfrm>
            <a:off x="56455" y="1268760"/>
            <a:ext cx="4968553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1" y="4775200"/>
            <a:ext cx="8569325" cy="1606550"/>
          </a:xfrm>
        </p:spPr>
        <p:txBody>
          <a:bodyPr/>
          <a:lstStyle/>
          <a:p>
            <a:pPr>
              <a:buFontTx/>
              <a:buNone/>
            </a:pPr>
            <a:endParaRPr lang="fr-FR" altLang="en-US" smtClean="0"/>
          </a:p>
          <a:p>
            <a:endParaRPr lang="fr-FR" altLang="en-US" smtClean="0"/>
          </a:p>
        </p:txBody>
      </p:sp>
      <p:pic>
        <p:nvPicPr>
          <p:cNvPr id="7175" name="Picture 4" descr="moul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" y="3453021"/>
            <a:ext cx="1699097" cy="19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5" descr="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656" y="3453021"/>
            <a:ext cx="1158116" cy="19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6" descr="1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913"/>
          <a:stretch/>
        </p:blipFill>
        <p:spPr bwMode="auto">
          <a:xfrm>
            <a:off x="3224808" y="3453021"/>
            <a:ext cx="1303989" cy="19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ooter Placeholder 3"/>
          <p:cNvSpPr txBox="1">
            <a:spLocks/>
          </p:cNvSpPr>
          <p:nvPr/>
        </p:nvSpPr>
        <p:spPr>
          <a:xfrm>
            <a:off x="2842419" y="6529983"/>
            <a:ext cx="4326903" cy="1722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dirty="0" smtClean="0"/>
              <a:t>IAAF CECS Level I Coaching Theory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9201472" y="6599319"/>
            <a:ext cx="7045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8.3.2 / 4</a:t>
            </a:r>
            <a:endParaRPr lang="en-US" sz="1050" dirty="0"/>
          </a:p>
        </p:txBody>
      </p:sp>
      <p:sp>
        <p:nvSpPr>
          <p:cNvPr id="13" name="Rectangle 12"/>
          <p:cNvSpPr>
            <a:spLocks noGrp="1" noRot="1" noChangeArrowheads="1"/>
          </p:cNvSpPr>
          <p:nvPr/>
        </p:nvSpPr>
        <p:spPr bwMode="auto">
          <a:xfrm>
            <a:off x="56455" y="150812"/>
            <a:ext cx="9135963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000"/>
                </a:solidFill>
                <a:latin typeface="DIN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000"/>
                </a:solidFill>
                <a:latin typeface="DIN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000"/>
                </a:solidFill>
                <a:latin typeface="DIN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000"/>
                </a:solidFill>
                <a:latin typeface="DIN" pitchFamily="50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751013"/>
                </a:solidFill>
                <a:latin typeface="DIN" pitchFamily="50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751013"/>
                </a:solidFill>
                <a:latin typeface="DIN" pitchFamily="50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751013"/>
                </a:solidFill>
                <a:latin typeface="DIN" pitchFamily="50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751013"/>
                </a:solidFill>
                <a:latin typeface="DIN" pitchFamily="50" charset="0"/>
              </a:defRPr>
            </a:lvl9pPr>
          </a:lstStyle>
          <a:p>
            <a:pPr rtl="1" eaLnBrk="1" hangingPunct="1"/>
            <a:r>
              <a:rPr lang="ar-SA" dirty="0" smtClean="0">
                <a:solidFill>
                  <a:schemeClr val="bg1"/>
                </a:solidFill>
                <a:cs typeface="Arial" pitchFamily="34" charset="0"/>
              </a:rPr>
              <a:t>مرحلة المرجحات </a:t>
            </a:r>
            <a:r>
              <a:rPr lang="ar-EG" dirty="0" smtClean="0">
                <a:solidFill>
                  <a:schemeClr val="bg1"/>
                </a:solidFill>
              </a:rPr>
              <a:t>- </a:t>
            </a:r>
            <a:r>
              <a:rPr lang="ar-SA" dirty="0" smtClean="0">
                <a:solidFill>
                  <a:schemeClr val="bg1"/>
                </a:solidFill>
                <a:cs typeface="Arial" pitchFamily="34" charset="0"/>
              </a:rPr>
              <a:t>وضع البداية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848544" y="3077170"/>
            <a:ext cx="8894763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r" rtl="1">
              <a:defRPr/>
            </a:pPr>
            <a:r>
              <a:rPr lang="ar-SA" sz="3200" b="1" dirty="0" smtClean="0">
                <a:solidFill>
                  <a:srgbClr val="3333FF"/>
                </a:solidFill>
                <a:cs typeface="Arial" pitchFamily="34" charset="0"/>
              </a:rPr>
              <a:t>الأهداف</a:t>
            </a:r>
            <a:r>
              <a:rPr lang="ar-SA" sz="32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r" rtl="1">
              <a:defRPr/>
            </a:pPr>
            <a:r>
              <a:rPr lang="ar-SA" sz="2800" b="1" dirty="0" smtClean="0">
                <a:cs typeface="Arial" pitchFamily="34" charset="0"/>
              </a:rPr>
              <a:t>بداية تزايد السرعة </a:t>
            </a:r>
            <a:r>
              <a:rPr lang="ar-SA" sz="2800" b="1" dirty="0">
                <a:solidFill>
                  <a:srgbClr val="3333FF"/>
                </a:solidFill>
                <a:latin typeface="+mn-lt"/>
              </a:rPr>
              <a:t>للمطرق</a:t>
            </a:r>
            <a:r>
              <a:rPr lang="ar-SA" sz="2800" b="1" dirty="0" smtClean="0">
                <a:cs typeface="Arial" pitchFamily="34" charset="0"/>
              </a:rPr>
              <a:t>ة </a:t>
            </a:r>
          </a:p>
          <a:p>
            <a:pPr algn="r" rtl="1">
              <a:defRPr/>
            </a:pPr>
            <a:r>
              <a:rPr lang="ar-SA" sz="3200" b="1" dirty="0" smtClean="0">
                <a:solidFill>
                  <a:srgbClr val="3333FF"/>
                </a:solidFill>
                <a:cs typeface="Arial" pitchFamily="34" charset="0"/>
              </a:rPr>
              <a:t>الخصائص الفنية </a:t>
            </a:r>
          </a:p>
          <a:p>
            <a:pPr marL="457200" indent="-457200" algn="r" rtl="1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ar-SA" sz="2800" b="1" dirty="0" smtClean="0">
                <a:cs typeface="Arial" pitchFamily="34" charset="0"/>
              </a:rPr>
              <a:t>طرق لبداية </a:t>
            </a:r>
            <a:r>
              <a:rPr lang="ar-SA" sz="2800" b="1" dirty="0" err="1" smtClean="0">
                <a:cs typeface="Arial" pitchFamily="34" charset="0"/>
              </a:rPr>
              <a:t>الدوانات</a:t>
            </a:r>
            <a:r>
              <a:rPr lang="ar-SA" sz="2800" b="1" dirty="0" smtClean="0">
                <a:cs typeface="Arial" pitchFamily="34" charset="0"/>
              </a:rPr>
              <a:t> </a:t>
            </a:r>
          </a:p>
          <a:p>
            <a:pPr marL="457200" indent="-457200" algn="r" rtl="1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ar-SA" sz="2800" b="1" dirty="0" smtClean="0">
                <a:cs typeface="Arial" pitchFamily="34" charset="0"/>
              </a:rPr>
              <a:t>توضع المطرقة على الأرض خلف الجانب </a:t>
            </a:r>
            <a:endParaRPr lang="en-GB" sz="2800" b="1" dirty="0" smtClean="0">
              <a:cs typeface="Arial" pitchFamily="34" charset="0"/>
            </a:endParaRPr>
          </a:p>
          <a:p>
            <a:pPr marL="457200" indent="-457200" algn="r" rtl="1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ar-EG" sz="2800" b="1" dirty="0">
                <a:cs typeface="Arial" pitchFamily="34" charset="0"/>
              </a:rPr>
              <a:t> </a:t>
            </a:r>
            <a:r>
              <a:rPr lang="ar-EG" sz="2800" b="1" dirty="0" smtClean="0">
                <a:cs typeface="Arial" pitchFamily="34" charset="0"/>
              </a:rPr>
              <a:t> </a:t>
            </a:r>
            <a:r>
              <a:rPr lang="ar-SA" sz="2800" b="1" dirty="0" smtClean="0">
                <a:cs typeface="Arial" pitchFamily="34" charset="0"/>
              </a:rPr>
              <a:t>الأيمن للاعب و سحبها إلى اليسار و لأعلى .</a:t>
            </a:r>
          </a:p>
          <a:p>
            <a:pPr marL="457200" indent="-457200" algn="r" rtl="1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ar-SA" sz="2800" b="1" dirty="0" smtClean="0">
                <a:cs typeface="Arial" pitchFamily="34" charset="0"/>
              </a:rPr>
              <a:t>تبدأ المرجحات بحركة </a:t>
            </a:r>
            <a:r>
              <a:rPr lang="ar-SA" sz="2800" b="1" dirty="0" err="1" smtClean="0">
                <a:cs typeface="Arial" pitchFamily="34" charset="0"/>
              </a:rPr>
              <a:t>بندولية</a:t>
            </a:r>
            <a:r>
              <a:rPr lang="ar-SA" sz="2800" b="1" dirty="0" smtClean="0">
                <a:cs typeface="Arial" pitchFamily="34" charset="0"/>
              </a:rPr>
              <a:t> للمطرقة بين و بجانب رجلين الرام</a:t>
            </a:r>
            <a:r>
              <a:rPr lang="ar-EG" sz="2800" b="1" dirty="0" smtClean="0">
                <a:cs typeface="Arial" pitchFamily="34" charset="0"/>
              </a:rPr>
              <a:t>ي</a:t>
            </a:r>
            <a:endParaRPr lang="en-US" sz="2800" b="1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80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4" descr="hammer08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1" t="15773" r="2588"/>
          <a:stretch/>
        </p:blipFill>
        <p:spPr bwMode="auto">
          <a:xfrm>
            <a:off x="56456" y="1313811"/>
            <a:ext cx="3384376" cy="2835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5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45" y="4330153"/>
            <a:ext cx="1888202" cy="19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6" descr="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651" y="4330153"/>
            <a:ext cx="1187372" cy="19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3"/>
          <p:cNvSpPr txBox="1">
            <a:spLocks/>
          </p:cNvSpPr>
          <p:nvPr/>
        </p:nvSpPr>
        <p:spPr>
          <a:xfrm>
            <a:off x="2842419" y="6529983"/>
            <a:ext cx="4326903" cy="1722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dirty="0" smtClean="0"/>
              <a:t>IAAF CECS Level I Coaching Theory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9201472" y="6599319"/>
            <a:ext cx="7045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8.3.2 / 5</a:t>
            </a:r>
            <a:endParaRPr lang="en-US" sz="1050" dirty="0"/>
          </a:p>
        </p:txBody>
      </p:sp>
      <p:sp>
        <p:nvSpPr>
          <p:cNvPr id="11" name="Rectangle 10"/>
          <p:cNvSpPr>
            <a:spLocks noGrp="1" noRot="1" noChangeArrowheads="1"/>
          </p:cNvSpPr>
          <p:nvPr/>
        </p:nvSpPr>
        <p:spPr bwMode="auto">
          <a:xfrm>
            <a:off x="762000" y="7391"/>
            <a:ext cx="5415136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000"/>
                </a:solidFill>
                <a:latin typeface="DIN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000"/>
                </a:solidFill>
                <a:latin typeface="DIN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000"/>
                </a:solidFill>
                <a:latin typeface="DIN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000"/>
                </a:solidFill>
                <a:latin typeface="DIN" pitchFamily="50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751013"/>
                </a:solidFill>
                <a:latin typeface="DIN" pitchFamily="50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751013"/>
                </a:solidFill>
                <a:latin typeface="DIN" pitchFamily="50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751013"/>
                </a:solidFill>
                <a:latin typeface="DIN" pitchFamily="50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751013"/>
                </a:solidFill>
                <a:latin typeface="DIN" pitchFamily="50" charset="0"/>
              </a:defRPr>
            </a:lvl9pPr>
          </a:lstStyle>
          <a:p>
            <a:pPr algn="ctr" rtl="1" eaLnBrk="1" hangingPunct="1"/>
            <a:r>
              <a:rPr lang="ar-SA" sz="4000" dirty="0" smtClean="0">
                <a:solidFill>
                  <a:schemeClr val="bg1"/>
                </a:solidFill>
                <a:cs typeface="Arial" pitchFamily="34" charset="0"/>
              </a:rPr>
              <a:t>مرحلة المرجحات </a:t>
            </a:r>
            <a:endParaRPr lang="fr-FR" sz="4000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>
            <a:spLocks noGrp="1" noChangeArrowheads="1"/>
          </p:cNvSpPr>
          <p:nvPr/>
        </p:nvSpPr>
        <p:spPr bwMode="auto">
          <a:xfrm>
            <a:off x="1475928" y="2852935"/>
            <a:ext cx="8229600" cy="3888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50000"/>
              </a:spcAft>
              <a:buClr>
                <a:srgbClr val="751013"/>
              </a:buClr>
              <a:buChar char="•"/>
              <a:defRPr sz="1400">
                <a:solidFill>
                  <a:srgbClr val="777777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50000"/>
              </a:spcAft>
              <a:buClr>
                <a:srgbClr val="751013"/>
              </a:buClr>
              <a:buChar char="•"/>
              <a:defRPr sz="1400">
                <a:solidFill>
                  <a:srgbClr val="777777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50000"/>
              </a:spcAft>
              <a:buClr>
                <a:srgbClr val="751013"/>
              </a:buClr>
              <a:buChar char="•"/>
              <a:defRPr sz="1400">
                <a:solidFill>
                  <a:srgbClr val="777777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50000"/>
              </a:spcAft>
              <a:buClr>
                <a:srgbClr val="751013"/>
              </a:buClr>
              <a:buChar char="•"/>
              <a:defRPr sz="1400">
                <a:solidFill>
                  <a:srgbClr val="777777"/>
                </a:solidFill>
                <a:latin typeface="+mn-lt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ar-SA" b="1" dirty="0" smtClean="0">
                <a:solidFill>
                  <a:srgbClr val="3333FF"/>
                </a:solidFill>
                <a:cs typeface="Arial" pitchFamily="34" charset="0"/>
              </a:rPr>
              <a:t>الأهداف</a:t>
            </a:r>
            <a:r>
              <a:rPr lang="ar-SA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r" rtl="1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ar-SA" sz="2400" b="1" dirty="0" smtClean="0">
                <a:cs typeface="Arial" pitchFamily="34" charset="0"/>
              </a:rPr>
              <a:t>زيادة سرعة المطرقة و الإعداد للدوران الأول</a:t>
            </a:r>
            <a:endParaRPr lang="ar-EG" sz="2400" b="1" dirty="0" smtClean="0">
              <a:cs typeface="Arial" pitchFamily="34" charset="0"/>
            </a:endParaRPr>
          </a:p>
          <a:p>
            <a:pPr algn="r" rtl="1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ar-SA" sz="1100" b="1" dirty="0" smtClean="0">
              <a:solidFill>
                <a:srgbClr val="3333FF"/>
              </a:solidFill>
              <a:cs typeface="Arial" pitchFamily="34" charset="0"/>
            </a:endParaRPr>
          </a:p>
          <a:p>
            <a:pPr algn="r" rtl="1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ar-SA" b="1" dirty="0" smtClean="0">
                <a:solidFill>
                  <a:srgbClr val="3333FF"/>
                </a:solidFill>
                <a:cs typeface="Arial" pitchFamily="34" charset="0"/>
              </a:rPr>
              <a:t>الخصائص الفنية</a:t>
            </a:r>
            <a:endParaRPr lang="en-US" b="1" dirty="0" smtClean="0">
              <a:solidFill>
                <a:srgbClr val="3333FF"/>
              </a:solidFill>
            </a:endParaRPr>
          </a:p>
          <a:p>
            <a:pPr algn="r" rtl="1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ar-SA" sz="2400" b="1" dirty="0" smtClean="0">
                <a:cs typeface="Arial" pitchFamily="34" charset="0"/>
              </a:rPr>
              <a:t>تكون القدمين متباعدين بمسافة أكبر قليلا</a:t>
            </a:r>
            <a:r>
              <a:rPr lang="ar-EG" sz="2400" b="1" dirty="0" smtClean="0">
                <a:cs typeface="Arial" pitchFamily="34" charset="0"/>
              </a:rPr>
              <a:t>ً</a:t>
            </a:r>
            <a:r>
              <a:rPr lang="ar-SA" sz="2400" b="1" dirty="0" smtClean="0">
                <a:cs typeface="Arial" pitchFamily="34" charset="0"/>
              </a:rPr>
              <a:t> من عرض الكتفين و الجذع عمود</a:t>
            </a:r>
            <a:r>
              <a:rPr lang="ar-EG" sz="2400" b="1" dirty="0" smtClean="0">
                <a:cs typeface="Arial" pitchFamily="34" charset="0"/>
              </a:rPr>
              <a:t>ي</a:t>
            </a:r>
            <a:r>
              <a:rPr lang="ar-SA" sz="2400" b="1" dirty="0" smtClean="0">
                <a:cs typeface="Arial" pitchFamily="34" charset="0"/>
              </a:rPr>
              <a:t> </a:t>
            </a:r>
          </a:p>
          <a:p>
            <a:pPr algn="r" rtl="1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ar-SA" sz="2400" b="1" dirty="0" smtClean="0">
                <a:cs typeface="Arial" pitchFamily="34" charset="0"/>
              </a:rPr>
              <a:t>ينتقل وزن الجسم بوضوح إلى الإتجا</a:t>
            </a:r>
            <a:r>
              <a:rPr lang="ar-EG" sz="2400" b="1" dirty="0" smtClean="0">
                <a:cs typeface="Arial" pitchFamily="34" charset="0"/>
              </a:rPr>
              <a:t>ه</a:t>
            </a:r>
            <a:r>
              <a:rPr lang="ar-SA" sz="2400" b="1" dirty="0" smtClean="0">
                <a:cs typeface="Arial" pitchFamily="34" charset="0"/>
              </a:rPr>
              <a:t> المقابل لمسار المطرقة .</a:t>
            </a:r>
          </a:p>
          <a:p>
            <a:pPr algn="r" rtl="1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ar-SA" sz="2400" b="1" dirty="0" smtClean="0">
                <a:cs typeface="Arial" pitchFamily="34" charset="0"/>
              </a:rPr>
              <a:t>يلف الجذع للجانب الأيمن عندما تصل المطرقة لأعلى نقطة</a:t>
            </a:r>
            <a:endParaRPr lang="en-GB" sz="2400" b="1" dirty="0" smtClean="0">
              <a:cs typeface="Arial" pitchFamily="34" charset="0"/>
            </a:endParaRPr>
          </a:p>
          <a:p>
            <a:pPr marL="0" indent="0" algn="r" rtl="1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ar-EG" sz="2400" b="1" dirty="0">
                <a:cs typeface="Arial" pitchFamily="34" charset="0"/>
              </a:rPr>
              <a:t> </a:t>
            </a:r>
            <a:r>
              <a:rPr lang="ar-EG" sz="2400" b="1" dirty="0" smtClean="0">
                <a:cs typeface="Arial" pitchFamily="34" charset="0"/>
              </a:rPr>
              <a:t>     </a:t>
            </a:r>
            <a:r>
              <a:rPr lang="ar-SA" sz="2400" b="1" dirty="0" smtClean="0">
                <a:cs typeface="Arial" pitchFamily="34" charset="0"/>
              </a:rPr>
              <a:t> فى مسارها (أنظر من خلال شباك مكون من الذراعين ) .</a:t>
            </a:r>
          </a:p>
          <a:p>
            <a:pPr algn="r" rtl="1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ar-SA" sz="2400" b="1" dirty="0" smtClean="0">
                <a:cs typeface="Arial" pitchFamily="34" charset="0"/>
              </a:rPr>
              <a:t>أدنى نقطة </a:t>
            </a:r>
            <a:r>
              <a:rPr lang="ar-EG" sz="2400" b="1" dirty="0" smtClean="0">
                <a:cs typeface="Arial" pitchFamily="34" charset="0"/>
              </a:rPr>
              <a:t>فى </a:t>
            </a:r>
            <a:r>
              <a:rPr lang="ar-SA" sz="2400" b="1" dirty="0" smtClean="0">
                <a:cs typeface="Arial" pitchFamily="34" charset="0"/>
              </a:rPr>
              <a:t>مسار المطرقة تكون أمام القدم اليمنى </a:t>
            </a:r>
          </a:p>
          <a:p>
            <a:pPr algn="r" rtl="1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ar-SA" sz="2400" b="1" dirty="0" smtClean="0">
                <a:cs typeface="Arial" pitchFamily="34" charset="0"/>
              </a:rPr>
              <a:t>أداء من 2-3 مرجحات تمهيدية بحيث تكون أفقية و كبيرة </a:t>
            </a:r>
          </a:p>
          <a:p>
            <a:pPr algn="r" rtl="1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ar-SA" sz="2400" b="1" dirty="0" smtClean="0">
                <a:cs typeface="Arial" pitchFamily="34" charset="0"/>
              </a:rPr>
              <a:t>تتزايد السرعة تدريجيا</a:t>
            </a:r>
            <a:r>
              <a:rPr lang="ar-EG" sz="2400" b="1" dirty="0" smtClean="0">
                <a:cs typeface="Arial" pitchFamily="34" charset="0"/>
              </a:rPr>
              <a:t>ً</a:t>
            </a:r>
            <a:r>
              <a:rPr lang="ar-SA" sz="2400" b="1" dirty="0" smtClean="0">
                <a:cs typeface="Arial" pitchFamily="34" charset="0"/>
              </a:rPr>
              <a:t> من مرجحة إلى أخرى</a:t>
            </a:r>
            <a:endParaRPr lang="fr-F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6492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4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7" y="3332526"/>
            <a:ext cx="1299897" cy="136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5" descr="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690" y="3335583"/>
            <a:ext cx="1382920" cy="1363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6" descr="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949" y="3333910"/>
            <a:ext cx="1686520" cy="1365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ooter Placeholder 3"/>
          <p:cNvSpPr txBox="1">
            <a:spLocks/>
          </p:cNvSpPr>
          <p:nvPr/>
        </p:nvSpPr>
        <p:spPr>
          <a:xfrm>
            <a:off x="2842419" y="6529983"/>
            <a:ext cx="4326903" cy="1722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dirty="0" smtClean="0"/>
              <a:t>IAAF CECS Level I Coaching Theory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9201472" y="6599319"/>
            <a:ext cx="7045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8.3.2 / 6</a:t>
            </a:r>
            <a:endParaRPr lang="en-US" sz="105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2057" y="1211583"/>
            <a:ext cx="4516927" cy="2124000"/>
          </a:xfrm>
          <a:prstGeom prst="rect">
            <a:avLst/>
          </a:prstGeom>
        </p:spPr>
      </p:pic>
      <p:sp>
        <p:nvSpPr>
          <p:cNvPr id="12" name="Rectangle 11"/>
          <p:cNvSpPr>
            <a:spLocks noGrp="1" noRot="1" noChangeArrowheads="1"/>
          </p:cNvSpPr>
          <p:nvPr/>
        </p:nvSpPr>
        <p:spPr bwMode="auto">
          <a:xfrm>
            <a:off x="-15552" y="-27384"/>
            <a:ext cx="6768752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000"/>
                </a:solidFill>
                <a:latin typeface="DIN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000"/>
                </a:solidFill>
                <a:latin typeface="DIN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000"/>
                </a:solidFill>
                <a:latin typeface="DIN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000"/>
                </a:solidFill>
                <a:latin typeface="DIN" pitchFamily="50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751013"/>
                </a:solidFill>
                <a:latin typeface="DIN" pitchFamily="50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751013"/>
                </a:solidFill>
                <a:latin typeface="DIN" pitchFamily="50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751013"/>
                </a:solidFill>
                <a:latin typeface="DIN" pitchFamily="50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751013"/>
                </a:solidFill>
                <a:latin typeface="DIN" pitchFamily="50" charset="0"/>
              </a:defRPr>
            </a:lvl9pPr>
          </a:lstStyle>
          <a:p>
            <a:pPr algn="ctr" rtl="1" eaLnBrk="1" hangingPunct="1"/>
            <a:r>
              <a:rPr lang="ar-EG" sz="4000" dirty="0" smtClean="0">
                <a:solidFill>
                  <a:schemeClr val="bg1"/>
                </a:solidFill>
                <a:cs typeface="Arial" pitchFamily="34" charset="0"/>
              </a:rPr>
              <a:t>مرحلة بناء القوة - </a:t>
            </a:r>
            <a:r>
              <a:rPr lang="ar-SA" sz="4000" dirty="0" smtClean="0">
                <a:solidFill>
                  <a:schemeClr val="bg1"/>
                </a:solidFill>
                <a:cs typeface="Arial" pitchFamily="34" charset="0"/>
              </a:rPr>
              <a:t>الإنتقال</a:t>
            </a:r>
            <a:endParaRPr lang="fr-FR" sz="4000" dirty="0">
              <a:solidFill>
                <a:schemeClr val="bg1"/>
              </a:solidFill>
            </a:endParaRPr>
          </a:p>
          <a:p>
            <a:pPr algn="ctr" rtl="1" eaLnBrk="1" hangingPunct="1"/>
            <a:r>
              <a:rPr lang="ar-EG" sz="4000" dirty="0" smtClean="0">
                <a:solidFill>
                  <a:schemeClr val="bg1"/>
                </a:solidFill>
                <a:cs typeface="Arial" pitchFamily="34" charset="0"/>
              </a:rPr>
              <a:t>ل</a:t>
            </a:r>
            <a:r>
              <a:rPr lang="ar-SA" sz="4000" dirty="0" smtClean="0">
                <a:solidFill>
                  <a:schemeClr val="bg1"/>
                </a:solidFill>
                <a:cs typeface="Arial" pitchFamily="34" charset="0"/>
              </a:rPr>
              <a:t>لدوران الأول</a:t>
            </a:r>
            <a:endParaRPr lang="fr-FR" sz="4000" dirty="0" smtClean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>
            <a:spLocks noGrp="1" noChangeArrowheads="1"/>
          </p:cNvSpPr>
          <p:nvPr/>
        </p:nvSpPr>
        <p:spPr bwMode="auto">
          <a:xfrm>
            <a:off x="925513" y="3332526"/>
            <a:ext cx="8428076" cy="3106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50000"/>
              </a:spcAft>
              <a:buClr>
                <a:srgbClr val="751013"/>
              </a:buClr>
              <a:buChar char="•"/>
              <a:defRPr sz="1400">
                <a:solidFill>
                  <a:srgbClr val="777777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50000"/>
              </a:spcAft>
              <a:buClr>
                <a:srgbClr val="751013"/>
              </a:buClr>
              <a:buChar char="•"/>
              <a:defRPr sz="1400">
                <a:solidFill>
                  <a:srgbClr val="777777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50000"/>
              </a:spcAft>
              <a:buClr>
                <a:srgbClr val="751013"/>
              </a:buClr>
              <a:buChar char="•"/>
              <a:defRPr sz="1400">
                <a:solidFill>
                  <a:srgbClr val="777777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50000"/>
              </a:spcAft>
              <a:buClr>
                <a:srgbClr val="751013"/>
              </a:buClr>
              <a:buChar char="•"/>
              <a:defRPr sz="1400">
                <a:solidFill>
                  <a:srgbClr val="777777"/>
                </a:solidFill>
                <a:latin typeface="+mn-lt"/>
              </a:defRPr>
            </a:lvl9pPr>
          </a:lstStyle>
          <a:p>
            <a:pPr algn="r"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r-SA" b="1" dirty="0" smtClean="0">
                <a:solidFill>
                  <a:srgbClr val="3333FF"/>
                </a:solidFill>
                <a:cs typeface="Arial" pitchFamily="34" charset="0"/>
              </a:rPr>
              <a:t>الأهداف</a:t>
            </a:r>
            <a:r>
              <a:rPr lang="ar-SA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r" rt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ar-SA" sz="2400" b="1" dirty="0" smtClean="0">
                <a:cs typeface="Arial" pitchFamily="34" charset="0"/>
              </a:rPr>
              <a:t>ربط المرجحات بالدوران الأول </a:t>
            </a:r>
            <a:endParaRPr lang="ar-EG" sz="2400" b="1" dirty="0" smtClean="0">
              <a:cs typeface="Arial" pitchFamily="34" charset="0"/>
            </a:endParaRPr>
          </a:p>
          <a:p>
            <a:pPr algn="r" rt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ar-SA" sz="2400" b="1" dirty="0" smtClean="0">
                <a:cs typeface="Arial" pitchFamily="34" charset="0"/>
              </a:rPr>
              <a:t>تزايد سرعة الرام</a:t>
            </a:r>
            <a:r>
              <a:rPr lang="ar-EG" sz="2400" b="1" dirty="0" smtClean="0">
                <a:cs typeface="Arial" pitchFamily="34" charset="0"/>
              </a:rPr>
              <a:t>ي</a:t>
            </a:r>
            <a:r>
              <a:rPr lang="ar-SA" sz="2400" b="1" dirty="0" smtClean="0">
                <a:cs typeface="Arial" pitchFamily="34" charset="0"/>
              </a:rPr>
              <a:t>  و المطرقة</a:t>
            </a:r>
            <a:endParaRPr lang="fr-FR" sz="2400" b="1" dirty="0" smtClean="0"/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ar-SA" sz="1050" b="1" dirty="0" smtClean="0">
              <a:cs typeface="Arial" pitchFamily="34" charset="0"/>
            </a:endParaRPr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r-SA" b="1" dirty="0" smtClean="0">
                <a:solidFill>
                  <a:srgbClr val="3333FF"/>
                </a:solidFill>
                <a:cs typeface="Arial" pitchFamily="34" charset="0"/>
              </a:rPr>
              <a:t>الخصائص الفنية</a:t>
            </a:r>
          </a:p>
          <a:p>
            <a:pPr algn="r" rt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ar-SA" sz="2400" b="1" dirty="0" smtClean="0">
                <a:cs typeface="Arial" pitchFamily="34" charset="0"/>
              </a:rPr>
              <a:t>الركبتان منثنيتان و الجذع مستقيما</a:t>
            </a:r>
            <a:r>
              <a:rPr lang="ar-EG" sz="2400" b="1" dirty="0" smtClean="0">
                <a:cs typeface="Arial" pitchFamily="34" charset="0"/>
              </a:rPr>
              <a:t>ً</a:t>
            </a:r>
            <a:r>
              <a:rPr lang="ar-SA" sz="2400" b="1" dirty="0" smtClean="0">
                <a:cs typeface="Arial" pitchFamily="34" charset="0"/>
              </a:rPr>
              <a:t> و الذراعان على كامل إمتدادها</a:t>
            </a:r>
            <a:endParaRPr lang="en-US" sz="2400" b="1" dirty="0" smtClean="0">
              <a:cs typeface="Arial" pitchFamily="34" charset="0"/>
            </a:endParaRPr>
          </a:p>
          <a:p>
            <a:pPr algn="r" rt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ar-SA" sz="2400" b="1" dirty="0" smtClean="0">
                <a:cs typeface="Arial" pitchFamily="34" charset="0"/>
              </a:rPr>
              <a:t>تبدأ حركة القدمين عندما تصل المطرقة لأدنى نقطة فى المسار الخاص بها </a:t>
            </a:r>
          </a:p>
          <a:p>
            <a:pPr algn="r" rt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ar-SA" sz="2400" b="1" dirty="0" smtClean="0">
                <a:cs typeface="Arial" pitchFamily="34" charset="0"/>
              </a:rPr>
              <a:t>يكون الدوران على كعب القدم اليسرى و الدفع يكون من القدم اليمنى و يجب أن تركز العينين على المطرقة </a:t>
            </a:r>
          </a:p>
          <a:p>
            <a:pPr algn="r" rt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ar-SA" sz="2400" b="1" dirty="0" smtClean="0">
                <a:cs typeface="Arial" pitchFamily="34" charset="0"/>
              </a:rPr>
              <a:t>يلف الجانب الأيمن بنشاط حول الجانب الأيسر الثابت</a:t>
            </a:r>
            <a:endParaRPr lang="fr-F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1509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87" y="332656"/>
            <a:ext cx="5150378" cy="5778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EG" sz="4000" b="1" dirty="0" smtClean="0">
                <a:solidFill>
                  <a:schemeClr val="bg1"/>
                </a:solidFill>
                <a:latin typeface="IAAF Sans Bold" pitchFamily="50" charset="0"/>
              </a:rPr>
              <a:t>الدوران الأول</a:t>
            </a:r>
            <a:endParaRPr lang="fr-FR" sz="4000" b="1" dirty="0">
              <a:solidFill>
                <a:schemeClr val="bg1"/>
              </a:solidFill>
              <a:latin typeface="IAAF Sans Bold" pitchFamily="50" charset="0"/>
            </a:endParaRPr>
          </a:p>
        </p:txBody>
      </p:sp>
      <p:pic>
        <p:nvPicPr>
          <p:cNvPr id="10245" name="Picture 3" descr="hammer10"/>
          <p:cNvPicPr>
            <a:picLocks noGrp="1" noChangeAspect="1" noChangeArrowheads="1"/>
          </p:cNvPicPr>
          <p:nvPr>
            <p:ph type="body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0" b="3887"/>
          <a:stretch/>
        </p:blipFill>
        <p:spPr>
          <a:xfrm>
            <a:off x="55142" y="1268760"/>
            <a:ext cx="4393802" cy="2160240"/>
          </a:xfrm>
          <a:noFill/>
        </p:spPr>
      </p:pic>
      <p:pic>
        <p:nvPicPr>
          <p:cNvPr id="10246" name="Picture 4" descr="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162"/>
          <a:stretch/>
        </p:blipFill>
        <p:spPr bwMode="auto">
          <a:xfrm>
            <a:off x="55142" y="3404591"/>
            <a:ext cx="1512168" cy="19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5" descr="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925"/>
          <a:stretch/>
        </p:blipFill>
        <p:spPr bwMode="auto">
          <a:xfrm>
            <a:off x="1721223" y="3416301"/>
            <a:ext cx="1358255" cy="19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6" descr="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17"/>
          <a:stretch/>
        </p:blipFill>
        <p:spPr bwMode="auto">
          <a:xfrm>
            <a:off x="3177895" y="3404591"/>
            <a:ext cx="1113970" cy="19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9201472" y="6599319"/>
            <a:ext cx="7045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8.3.2 / 7</a:t>
            </a:r>
            <a:endParaRPr lang="en-US" sz="1050" dirty="0"/>
          </a:p>
        </p:txBody>
      </p:sp>
      <p:sp>
        <p:nvSpPr>
          <p:cNvPr id="2" name="Rectangle 1"/>
          <p:cNvSpPr/>
          <p:nvPr/>
        </p:nvSpPr>
        <p:spPr>
          <a:xfrm>
            <a:off x="4304928" y="1772816"/>
            <a:ext cx="54570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ar-SA" sz="2400" b="1" dirty="0">
                <a:solidFill>
                  <a:srgbClr val="3333FF"/>
                </a:solidFill>
                <a:cs typeface="Arial" pitchFamily="34" charset="0"/>
              </a:rPr>
              <a:t>الأهداف</a:t>
            </a:r>
            <a:r>
              <a:rPr lang="ar-SA" sz="2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  <a:defRPr/>
            </a:pPr>
            <a:r>
              <a:rPr lang="ar-SA" sz="2400" b="1" dirty="0">
                <a:cs typeface="Arial" pitchFamily="34" charset="0"/>
              </a:rPr>
              <a:t>تحسين التوتر ( خلال الإرتكاز الفردى ) </a:t>
            </a:r>
            <a:endParaRPr lang="ar-EG" sz="2400" b="1" dirty="0" smtClean="0">
              <a:cs typeface="Arial" pitchFamily="34" charset="0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  <a:defRPr/>
            </a:pPr>
            <a:r>
              <a:rPr lang="ar-EG" sz="2400" b="1" dirty="0" smtClean="0">
                <a:cs typeface="Arial" pitchFamily="34" charset="0"/>
              </a:rPr>
              <a:t>و</a:t>
            </a:r>
            <a:r>
              <a:rPr lang="ar-SA" sz="2400" b="1" dirty="0" smtClean="0">
                <a:cs typeface="Arial" pitchFamily="34" charset="0"/>
              </a:rPr>
              <a:t>تزايد </a:t>
            </a:r>
            <a:r>
              <a:rPr lang="ar-SA" sz="2400" b="1" dirty="0">
                <a:cs typeface="Arial" pitchFamily="34" charset="0"/>
              </a:rPr>
              <a:t>سرعة المطرقة </a:t>
            </a:r>
            <a:r>
              <a:rPr lang="ar-SA" sz="2400" b="1" dirty="0" smtClean="0">
                <a:cs typeface="Arial" pitchFamily="34" charset="0"/>
              </a:rPr>
              <a:t> </a:t>
            </a:r>
            <a:r>
              <a:rPr lang="ar-SA" sz="2400" b="1" dirty="0">
                <a:cs typeface="Arial" pitchFamily="34" charset="0"/>
              </a:rPr>
              <a:t>خلال الإرتكاز </a:t>
            </a:r>
            <a:r>
              <a:rPr lang="ar-SA" sz="2400" b="1" dirty="0" smtClean="0">
                <a:cs typeface="Arial" pitchFamily="34" charset="0"/>
              </a:rPr>
              <a:t>المزدوج</a:t>
            </a:r>
            <a:endParaRPr lang="ar-SA" sz="2400" b="1" dirty="0">
              <a:cs typeface="Arial" pitchFamily="34" charset="0"/>
            </a:endParaRPr>
          </a:p>
          <a:p>
            <a:pPr algn="r" rtl="1">
              <a:defRPr/>
            </a:pPr>
            <a:r>
              <a:rPr lang="ar-SA" sz="2400" b="1" dirty="0">
                <a:solidFill>
                  <a:srgbClr val="3333FF"/>
                </a:solidFill>
                <a:cs typeface="Arial" pitchFamily="34" charset="0"/>
              </a:rPr>
              <a:t>الخصائص الفنية </a:t>
            </a:r>
            <a:endParaRPr lang="en-US" sz="2400" b="1" dirty="0">
              <a:solidFill>
                <a:srgbClr val="3333FF"/>
              </a:solidFill>
            </a:endParaRPr>
          </a:p>
          <a:p>
            <a:pPr marL="342900" indent="-342900" algn="r" rtl="1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ar-SA" sz="2400" b="1" dirty="0">
                <a:cs typeface="Arial" pitchFamily="34" charset="0"/>
              </a:rPr>
              <a:t>يؤدى الدوران على الكعب – مشط : </a:t>
            </a:r>
          </a:p>
          <a:p>
            <a:pPr marL="342900" indent="-342900" algn="r" rtl="1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ar-SA" sz="2400" b="1" dirty="0">
                <a:cs typeface="Arial" pitchFamily="34" charset="0"/>
              </a:rPr>
              <a:t>الدوران على كعب القدم اليسرى و الدفع يكون من القدم اليمنى</a:t>
            </a:r>
            <a:endParaRPr lang="en-US" sz="2400" b="1" dirty="0">
              <a:cs typeface="Arial" pitchFamily="34" charset="0"/>
            </a:endParaRPr>
          </a:p>
          <a:p>
            <a:pPr marL="342900" indent="-342900" algn="r" rtl="1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ar-SA" sz="2400" b="1" dirty="0">
                <a:cs typeface="Arial" pitchFamily="34" charset="0"/>
              </a:rPr>
              <a:t>إنتقل من الكعب إلى مشط القدم اليسرى ( على الحافة الخارجية للحذاء )</a:t>
            </a:r>
            <a:endParaRPr lang="en-US" sz="2400" b="1" dirty="0">
              <a:cs typeface="Arial" pitchFamily="34" charset="0"/>
            </a:endParaRPr>
          </a:p>
          <a:p>
            <a:pPr marL="342900" indent="-342900" algn="r" rtl="1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ar-SA" sz="2400" b="1" dirty="0">
                <a:cs typeface="Arial" pitchFamily="34" charset="0"/>
              </a:rPr>
              <a:t>واصل الدوران بسرعة على مشط القدم اليسرى .</a:t>
            </a:r>
          </a:p>
          <a:p>
            <a:pPr marL="342900" indent="-342900" algn="r" rtl="1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ar-SA" sz="2400" b="1" dirty="0">
                <a:cs typeface="Arial" pitchFamily="34" charset="0"/>
              </a:rPr>
              <a:t>حركة دوران بقدم الرجل اليمنى قريب</a:t>
            </a:r>
            <a:r>
              <a:rPr lang="ar-EG" sz="2400" b="1" dirty="0">
                <a:cs typeface="Arial" pitchFamily="34" charset="0"/>
              </a:rPr>
              <a:t>ة</a:t>
            </a:r>
            <a:r>
              <a:rPr lang="ar-SA" sz="2400" b="1" dirty="0">
                <a:cs typeface="Arial" pitchFamily="34" charset="0"/>
              </a:rPr>
              <a:t> و منخفض</a:t>
            </a:r>
            <a:r>
              <a:rPr lang="ar-EG" sz="2400" b="1" dirty="0">
                <a:cs typeface="Arial" pitchFamily="34" charset="0"/>
              </a:rPr>
              <a:t>ة</a:t>
            </a:r>
            <a:r>
              <a:rPr lang="ar-SA" sz="2400" b="1" dirty="0">
                <a:cs typeface="Arial" pitchFamily="34" charset="0"/>
              </a:rPr>
              <a:t> حول القدم اليسرى </a:t>
            </a:r>
            <a:endParaRPr lang="en-US" sz="2400" b="1" dirty="0">
              <a:cs typeface="Arial" pitchFamily="34" charset="0"/>
            </a:endParaRPr>
          </a:p>
          <a:p>
            <a:pPr marL="342900" indent="-342900" algn="r" rtl="1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ar-SA" sz="2400" b="1" dirty="0">
                <a:cs typeface="Arial" pitchFamily="34" charset="0"/>
              </a:rPr>
              <a:t>ضع القدم  اليمنى على الأرض بسرعة و برفق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1306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5153"/>
          <a:stretch/>
        </p:blipFill>
        <p:spPr>
          <a:xfrm>
            <a:off x="188173" y="1174784"/>
            <a:ext cx="4548803" cy="1877970"/>
          </a:xfrm>
          <a:prstGeom prst="rect">
            <a:avLst/>
          </a:prstGeom>
        </p:spPr>
      </p:pic>
      <p:pic>
        <p:nvPicPr>
          <p:cNvPr id="11271" name="Picture 5" descr="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88"/>
          <a:stretch/>
        </p:blipFill>
        <p:spPr bwMode="auto">
          <a:xfrm>
            <a:off x="67657" y="3028087"/>
            <a:ext cx="1215862" cy="19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6" descr="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623"/>
          <a:stretch/>
        </p:blipFill>
        <p:spPr bwMode="auto">
          <a:xfrm>
            <a:off x="1339975" y="3028087"/>
            <a:ext cx="1016576" cy="19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7" descr="8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059"/>
          <a:stretch/>
        </p:blipFill>
        <p:spPr bwMode="auto">
          <a:xfrm>
            <a:off x="2534134" y="3048071"/>
            <a:ext cx="980961" cy="19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8" descr="9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12"/>
          <a:stretch/>
        </p:blipFill>
        <p:spPr bwMode="auto">
          <a:xfrm>
            <a:off x="3731418" y="3048071"/>
            <a:ext cx="922177" cy="19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9201472" y="6599319"/>
            <a:ext cx="7045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8.3.2 / 8</a:t>
            </a:r>
            <a:endParaRPr lang="en-US" sz="1050" dirty="0"/>
          </a:p>
        </p:txBody>
      </p:sp>
      <p:sp>
        <p:nvSpPr>
          <p:cNvPr id="13" name="Rectangle 12"/>
          <p:cNvSpPr>
            <a:spLocks noGrp="1" noRot="1" noChangeArrowheads="1"/>
          </p:cNvSpPr>
          <p:nvPr/>
        </p:nvSpPr>
        <p:spPr bwMode="auto">
          <a:xfrm>
            <a:off x="-303584" y="188640"/>
            <a:ext cx="7293496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000"/>
                </a:solidFill>
                <a:latin typeface="DIN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000"/>
                </a:solidFill>
                <a:latin typeface="DIN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000"/>
                </a:solidFill>
                <a:latin typeface="DIN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000"/>
                </a:solidFill>
                <a:latin typeface="DIN" pitchFamily="50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751013"/>
                </a:solidFill>
                <a:latin typeface="DIN" pitchFamily="50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751013"/>
                </a:solidFill>
                <a:latin typeface="DIN" pitchFamily="50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751013"/>
                </a:solidFill>
                <a:latin typeface="DIN" pitchFamily="50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751013"/>
                </a:solidFill>
                <a:latin typeface="DIN" pitchFamily="50" charset="0"/>
              </a:defRPr>
            </a:lvl9pPr>
          </a:lstStyle>
          <a:p>
            <a:pPr algn="ctr" rtl="1" eaLnBrk="1" hangingPunct="1"/>
            <a:r>
              <a:rPr lang="ar-SA" dirty="0" smtClean="0">
                <a:cs typeface="Arial" pitchFamily="34" charset="0"/>
              </a:rPr>
              <a:t>مرحلة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ar-EG" dirty="0" smtClean="0">
                <a:cs typeface="Arial" pitchFamily="34" charset="0"/>
              </a:rPr>
              <a:t>بناء القوة</a:t>
            </a:r>
            <a:r>
              <a:rPr lang="ar-SA" dirty="0" smtClean="0">
                <a:cs typeface="Arial" pitchFamily="34" charset="0"/>
              </a:rPr>
              <a:t> الدوران الثان</a:t>
            </a:r>
            <a:r>
              <a:rPr lang="ar-EG" dirty="0" smtClean="0">
                <a:cs typeface="Arial" pitchFamily="34" charset="0"/>
              </a:rPr>
              <a:t>ي</a:t>
            </a:r>
            <a:r>
              <a:rPr lang="ar-SA" dirty="0" smtClean="0">
                <a:cs typeface="Arial" pitchFamily="34" charset="0"/>
              </a:rPr>
              <a:t> </a:t>
            </a:r>
            <a:endParaRPr lang="fr-FR" dirty="0" smtClean="0">
              <a:cs typeface="Arial" pitchFamily="34" charset="0"/>
            </a:endParaRPr>
          </a:p>
        </p:txBody>
      </p:sp>
      <p:sp>
        <p:nvSpPr>
          <p:cNvPr id="14" name="Rectangle 13"/>
          <p:cNvSpPr>
            <a:spLocks noGrp="1" noChangeArrowheads="1"/>
          </p:cNvSpPr>
          <p:nvPr/>
        </p:nvSpPr>
        <p:spPr bwMode="auto">
          <a:xfrm>
            <a:off x="668907" y="1844825"/>
            <a:ext cx="8964613" cy="4540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50000"/>
              </a:spcAft>
              <a:buClr>
                <a:srgbClr val="751013"/>
              </a:buClr>
              <a:buChar char="•"/>
              <a:defRPr sz="1400">
                <a:solidFill>
                  <a:srgbClr val="777777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50000"/>
              </a:spcAft>
              <a:buClr>
                <a:srgbClr val="751013"/>
              </a:buClr>
              <a:buChar char="•"/>
              <a:defRPr sz="1400">
                <a:solidFill>
                  <a:srgbClr val="777777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50000"/>
              </a:spcAft>
              <a:buClr>
                <a:srgbClr val="751013"/>
              </a:buClr>
              <a:buChar char="•"/>
              <a:defRPr sz="1400">
                <a:solidFill>
                  <a:srgbClr val="777777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50000"/>
              </a:spcAft>
              <a:buClr>
                <a:srgbClr val="751013"/>
              </a:buClr>
              <a:buChar char="•"/>
              <a:defRPr sz="1400">
                <a:solidFill>
                  <a:srgbClr val="777777"/>
                </a:solidFill>
                <a:latin typeface="+mn-lt"/>
              </a:defRPr>
            </a:lvl9pPr>
          </a:lstStyle>
          <a:p>
            <a:pPr marL="0" indent="0" algn="r" rtl="1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r>
              <a:rPr lang="ar-SA" sz="2400" b="1" dirty="0" smtClean="0">
                <a:solidFill>
                  <a:srgbClr val="3333FF"/>
                </a:solidFill>
                <a:cs typeface="Arial" pitchFamily="34" charset="0"/>
              </a:rPr>
              <a:t>الأهداف</a:t>
            </a:r>
            <a:r>
              <a:rPr lang="ar-SA" sz="24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endParaRPr lang="ar-EG" sz="2400" b="1" dirty="0" smtClean="0">
              <a:solidFill>
                <a:srgbClr val="FF0000"/>
              </a:solidFill>
              <a:cs typeface="Arial" pitchFamily="34" charset="0"/>
            </a:endParaRPr>
          </a:p>
          <a:p>
            <a:pPr marL="0" indent="0" algn="r" rtl="1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endParaRPr lang="ar-EG" sz="2400" b="1" dirty="0">
              <a:solidFill>
                <a:srgbClr val="FF0000"/>
              </a:solidFill>
              <a:cs typeface="Arial" pitchFamily="34" charset="0"/>
            </a:endParaRPr>
          </a:p>
          <a:p>
            <a:pPr marL="0" indent="0" algn="r" rtl="1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algn="r" rtl="1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ar-SA" sz="2000" b="1" dirty="0" smtClean="0">
                <a:cs typeface="Arial" pitchFamily="34" charset="0"/>
              </a:rPr>
              <a:t>تحسين التوتر ( خلال </a:t>
            </a:r>
            <a:r>
              <a:rPr lang="ar-SA" sz="2000" b="1" dirty="0" err="1" smtClean="0">
                <a:cs typeface="Arial" pitchFamily="34" charset="0"/>
              </a:rPr>
              <a:t>الإرتكاز</a:t>
            </a:r>
            <a:r>
              <a:rPr lang="ar-SA" sz="2000" b="1" dirty="0" smtClean="0">
                <a:cs typeface="Arial" pitchFamily="34" charset="0"/>
              </a:rPr>
              <a:t> الفرد</a:t>
            </a:r>
            <a:r>
              <a:rPr lang="ar-EG" sz="2000" b="1" dirty="0" smtClean="0">
                <a:cs typeface="Arial" pitchFamily="34" charset="0"/>
              </a:rPr>
              <a:t>ي</a:t>
            </a:r>
            <a:r>
              <a:rPr lang="ar-SA" sz="2000" b="1" dirty="0" smtClean="0">
                <a:cs typeface="Arial" pitchFamily="34" charset="0"/>
              </a:rPr>
              <a:t> ) و تزايد سرعة </a:t>
            </a:r>
          </a:p>
          <a:p>
            <a:pPr algn="r" rtl="1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ar-SA" sz="2000" b="1" dirty="0" smtClean="0">
                <a:cs typeface="Arial" pitchFamily="34" charset="0"/>
              </a:rPr>
              <a:t>المطرقة ( خلال الإرتكاز المزدوج )</a:t>
            </a:r>
            <a:endParaRPr lang="ar-EG" sz="2000" b="1" dirty="0" smtClean="0">
              <a:cs typeface="Arial" pitchFamily="34" charset="0"/>
            </a:endParaRPr>
          </a:p>
          <a:p>
            <a:pPr algn="r" rtl="1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endParaRPr lang="fr-FR" sz="2000" b="1" dirty="0" smtClean="0"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endParaRPr lang="fr-FR" sz="600" b="1" dirty="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endParaRPr lang="fr-FR" sz="800" b="1" dirty="0" smtClean="0"/>
          </a:p>
          <a:p>
            <a:pPr marL="0" indent="0" algn="r" rtl="1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r>
              <a:rPr lang="ar-SA" sz="2400" b="1" dirty="0" smtClean="0">
                <a:solidFill>
                  <a:srgbClr val="3333FF"/>
                </a:solidFill>
                <a:cs typeface="Arial" pitchFamily="34" charset="0"/>
              </a:rPr>
              <a:t>الخصائص الفنية</a:t>
            </a:r>
            <a:endParaRPr lang="ar-EG" sz="2400" b="1" dirty="0">
              <a:solidFill>
                <a:srgbClr val="3333FF"/>
              </a:solidFill>
              <a:cs typeface="Arial" pitchFamily="34" charset="0"/>
            </a:endParaRPr>
          </a:p>
          <a:p>
            <a:pPr marL="0" indent="0" algn="r" rtl="1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endParaRPr lang="ar-EG" sz="2400" b="1" dirty="0" smtClean="0">
              <a:solidFill>
                <a:srgbClr val="3333FF"/>
              </a:solidFill>
              <a:cs typeface="Arial" pitchFamily="34" charset="0"/>
            </a:endParaRPr>
          </a:p>
          <a:p>
            <a:pPr marL="0" indent="0" algn="r" rtl="1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endParaRPr lang="en-US" sz="2400" b="1" dirty="0" smtClean="0">
              <a:solidFill>
                <a:srgbClr val="3333FF"/>
              </a:solidFill>
            </a:endParaRPr>
          </a:p>
          <a:p>
            <a:pPr algn="r" rtl="1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ar-SA" sz="2000" b="1" dirty="0" smtClean="0">
                <a:cs typeface="Arial" pitchFamily="34" charset="0"/>
              </a:rPr>
              <a:t>يؤدى الدوران على الكعب – المشط (1/3 الدوران على</a:t>
            </a:r>
            <a:endParaRPr lang="ar-EG" sz="2000" b="1" dirty="0" smtClean="0">
              <a:cs typeface="Arial" pitchFamily="34" charset="0"/>
            </a:endParaRPr>
          </a:p>
          <a:p>
            <a:pPr algn="r" rtl="1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ar-SA" sz="2000" b="1" dirty="0" smtClean="0">
                <a:cs typeface="Arial" pitchFamily="34" charset="0"/>
              </a:rPr>
              <a:t> الكعب و 2/3 الدوران على المشط ).</a:t>
            </a:r>
          </a:p>
          <a:p>
            <a:pPr algn="r" rtl="1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ar-SA" sz="2000" b="1" dirty="0" smtClean="0">
                <a:cs typeface="Arial" pitchFamily="34" charset="0"/>
              </a:rPr>
              <a:t>وزن الجسم يكون  على الرجل اليسرى و الت</a:t>
            </a:r>
            <a:r>
              <a:rPr lang="ar-EG" sz="2000" b="1" dirty="0" smtClean="0">
                <a:cs typeface="Arial" pitchFamily="34" charset="0"/>
              </a:rPr>
              <a:t>ي</a:t>
            </a:r>
            <a:r>
              <a:rPr lang="ar-SA" sz="2000" b="1" dirty="0" smtClean="0">
                <a:cs typeface="Arial" pitchFamily="34" charset="0"/>
              </a:rPr>
              <a:t> تبقى منثني</a:t>
            </a:r>
            <a:r>
              <a:rPr lang="ar-EG" sz="2000" b="1" dirty="0" smtClean="0">
                <a:cs typeface="Arial" pitchFamily="34" charset="0"/>
              </a:rPr>
              <a:t>ة</a:t>
            </a:r>
            <a:r>
              <a:rPr lang="ar-SA" sz="2000" b="1" dirty="0" smtClean="0">
                <a:cs typeface="Arial" pitchFamily="34" charset="0"/>
              </a:rPr>
              <a:t> .</a:t>
            </a:r>
          </a:p>
          <a:p>
            <a:pPr algn="r" rtl="1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ar-SA" sz="2000" b="1" dirty="0" smtClean="0">
                <a:cs typeface="Arial" pitchFamily="34" charset="0"/>
              </a:rPr>
              <a:t>يبقى الجسم بوضوح عكس </a:t>
            </a:r>
            <a:r>
              <a:rPr lang="ar-SA" sz="2000" b="1" dirty="0" err="1" smtClean="0">
                <a:cs typeface="Arial" pitchFamily="34" charset="0"/>
              </a:rPr>
              <a:t>إتجاه</a:t>
            </a:r>
            <a:r>
              <a:rPr lang="ar-SA" sz="2000" b="1" dirty="0" smtClean="0">
                <a:cs typeface="Arial" pitchFamily="34" charset="0"/>
              </a:rPr>
              <a:t> المطرقة .</a:t>
            </a:r>
          </a:p>
          <a:p>
            <a:pPr algn="r" rtl="1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ar-SA" sz="2000" b="1" dirty="0" smtClean="0">
                <a:cs typeface="Arial" pitchFamily="34" charset="0"/>
              </a:rPr>
              <a:t>كلا من محور الكتفين و الذراعين تكون على شكل مثلث </a:t>
            </a:r>
          </a:p>
          <a:p>
            <a:pPr algn="r" rtl="1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ar-SA" sz="2000" b="1" dirty="0" smtClean="0">
                <a:cs typeface="Arial" pitchFamily="34" charset="0"/>
              </a:rPr>
              <a:t>يتحرك الحوض أمام  الكتف خلال لمس القدم </a:t>
            </a:r>
            <a:r>
              <a:rPr lang="ar-EG" sz="2000" b="1" dirty="0" smtClean="0">
                <a:cs typeface="Arial" pitchFamily="34" charset="0"/>
              </a:rPr>
              <a:t>اليمنى </a:t>
            </a:r>
            <a:r>
              <a:rPr lang="ar-SA" sz="2000" b="1" dirty="0" smtClean="0">
                <a:cs typeface="Arial" pitchFamily="34" charset="0"/>
              </a:rPr>
              <a:t>للأرض مسببا</a:t>
            </a:r>
            <a:r>
              <a:rPr lang="ar-EG" sz="2000" b="1" dirty="0" smtClean="0">
                <a:cs typeface="Arial" pitchFamily="34" charset="0"/>
              </a:rPr>
              <a:t>ً</a:t>
            </a:r>
            <a:r>
              <a:rPr lang="ar-SA" sz="2000" b="1" dirty="0" smtClean="0">
                <a:cs typeface="Arial" pitchFamily="34" charset="0"/>
              </a:rPr>
              <a:t> الشد و محدثا</a:t>
            </a:r>
            <a:r>
              <a:rPr lang="ar-EG" sz="2000" b="1" dirty="0" smtClean="0">
                <a:cs typeface="Arial" pitchFamily="34" charset="0"/>
              </a:rPr>
              <a:t>ً</a:t>
            </a:r>
            <a:r>
              <a:rPr lang="ar-SA" sz="2000" b="1" dirty="0" smtClean="0">
                <a:cs typeface="Arial" pitchFamily="34" charset="0"/>
              </a:rPr>
              <a:t> التوتر .</a:t>
            </a:r>
          </a:p>
        </p:txBody>
      </p:sp>
    </p:spTree>
    <p:extLst>
      <p:ext uri="{BB962C8B-B14F-4D97-AF65-F5344CB8AC3E}">
        <p14:creationId xmlns:p14="http://schemas.microsoft.com/office/powerpoint/2010/main" val="356294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5" name="Picture 5" descr="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98" y="4112057"/>
            <a:ext cx="785394" cy="19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6" descr="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716" y="4113296"/>
            <a:ext cx="1253067" cy="19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7" descr="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289" y="4112057"/>
            <a:ext cx="1110730" cy="19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8" descr="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426" y="4073902"/>
            <a:ext cx="1669531" cy="19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ooter Placeholder 3"/>
          <p:cNvSpPr txBox="1">
            <a:spLocks/>
          </p:cNvSpPr>
          <p:nvPr/>
        </p:nvSpPr>
        <p:spPr>
          <a:xfrm>
            <a:off x="2842419" y="6529983"/>
            <a:ext cx="4326903" cy="1722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dirty="0" smtClean="0"/>
              <a:t>IAAF CECS Level I Coaching Theory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9201472" y="6599319"/>
            <a:ext cx="7045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8.3.2 / 9</a:t>
            </a:r>
            <a:endParaRPr lang="en-US" sz="105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7"/>
          <a:srcRect t="2892" r="2795"/>
          <a:stretch/>
        </p:blipFill>
        <p:spPr>
          <a:xfrm>
            <a:off x="-15552" y="1301713"/>
            <a:ext cx="5577214" cy="2417192"/>
          </a:xfrm>
          <a:prstGeom prst="rect">
            <a:avLst/>
          </a:prstGeom>
        </p:spPr>
      </p:pic>
      <p:sp>
        <p:nvSpPr>
          <p:cNvPr id="13" name="Rectangle 12"/>
          <p:cNvSpPr>
            <a:spLocks noGrp="1" noRot="1" noChangeArrowheads="1"/>
          </p:cNvSpPr>
          <p:nvPr/>
        </p:nvSpPr>
        <p:spPr bwMode="auto">
          <a:xfrm>
            <a:off x="1568624" y="239140"/>
            <a:ext cx="4176464" cy="768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000"/>
                </a:solidFill>
                <a:latin typeface="DIN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000"/>
                </a:solidFill>
                <a:latin typeface="DIN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000"/>
                </a:solidFill>
                <a:latin typeface="DIN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000"/>
                </a:solidFill>
                <a:latin typeface="DIN" pitchFamily="50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751013"/>
                </a:solidFill>
                <a:latin typeface="DIN" pitchFamily="50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751013"/>
                </a:solidFill>
                <a:latin typeface="DIN" pitchFamily="50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751013"/>
                </a:solidFill>
                <a:latin typeface="DIN" pitchFamily="50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751013"/>
                </a:solidFill>
                <a:latin typeface="DIN" pitchFamily="50" charset="0"/>
              </a:defRPr>
            </a:lvl9pPr>
          </a:lstStyle>
          <a:p>
            <a:pPr algn="ctr" rtl="1" eaLnBrk="1" hangingPunct="1"/>
            <a:r>
              <a:rPr lang="ar-SA" dirty="0" smtClean="0">
                <a:solidFill>
                  <a:schemeClr val="bg1"/>
                </a:solidFill>
                <a:cs typeface="Arial" pitchFamily="34" charset="0"/>
              </a:rPr>
              <a:t>مرحلة الرمي </a:t>
            </a:r>
            <a:endParaRPr lang="fr-FR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Rectangle 13"/>
          <p:cNvSpPr>
            <a:spLocks noGrp="1" noChangeArrowheads="1"/>
          </p:cNvSpPr>
          <p:nvPr/>
        </p:nvSpPr>
        <p:spPr bwMode="auto">
          <a:xfrm>
            <a:off x="1568624" y="2276872"/>
            <a:ext cx="7985112" cy="4063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50000"/>
              </a:spcAft>
              <a:buClr>
                <a:srgbClr val="751013"/>
              </a:buClr>
              <a:buChar char="•"/>
              <a:defRPr sz="1400">
                <a:solidFill>
                  <a:srgbClr val="777777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50000"/>
              </a:spcAft>
              <a:buClr>
                <a:srgbClr val="751013"/>
              </a:buClr>
              <a:buChar char="•"/>
              <a:defRPr sz="1400">
                <a:solidFill>
                  <a:srgbClr val="777777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50000"/>
              </a:spcAft>
              <a:buClr>
                <a:srgbClr val="751013"/>
              </a:buClr>
              <a:buChar char="•"/>
              <a:defRPr sz="1400">
                <a:solidFill>
                  <a:srgbClr val="777777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50000"/>
              </a:spcAft>
              <a:buClr>
                <a:srgbClr val="751013"/>
              </a:buClr>
              <a:buChar char="•"/>
              <a:defRPr sz="1400">
                <a:solidFill>
                  <a:srgbClr val="777777"/>
                </a:solidFill>
                <a:latin typeface="+mn-lt"/>
              </a:defRPr>
            </a:lvl9pPr>
          </a:lstStyle>
          <a:p>
            <a:pPr marL="0" indent="0" algn="r"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r-SA" b="1" dirty="0" smtClean="0">
                <a:solidFill>
                  <a:srgbClr val="3333FF"/>
                </a:solidFill>
                <a:cs typeface="Arial" pitchFamily="34" charset="0"/>
              </a:rPr>
              <a:t>الأهداف</a:t>
            </a:r>
            <a:r>
              <a:rPr lang="ar-SA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r-SA" sz="2400" b="1" dirty="0" smtClean="0">
                <a:cs typeface="Arial" pitchFamily="34" charset="0"/>
              </a:rPr>
              <a:t>تحويل السرعة من الرام</a:t>
            </a:r>
            <a:r>
              <a:rPr lang="ar-EG" sz="2400" b="1" dirty="0" smtClean="0">
                <a:cs typeface="Arial" pitchFamily="34" charset="0"/>
              </a:rPr>
              <a:t>ي</a:t>
            </a:r>
            <a:r>
              <a:rPr lang="ar-SA" sz="2400" b="1" dirty="0" smtClean="0">
                <a:cs typeface="Arial" pitchFamily="34" charset="0"/>
              </a:rPr>
              <a:t> إلى المطرقة </a:t>
            </a:r>
            <a:r>
              <a:rPr lang="en-US" sz="2400" b="1" dirty="0" smtClean="0"/>
              <a:t>. </a:t>
            </a:r>
            <a:endParaRPr lang="fr-FR" sz="24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fr-FR" sz="1050" dirty="0" smtClean="0"/>
          </a:p>
          <a:p>
            <a:pPr marL="0" indent="0" algn="r"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r-SA" b="1" dirty="0" smtClean="0">
                <a:solidFill>
                  <a:srgbClr val="3333FF"/>
                </a:solidFill>
                <a:cs typeface="Arial" pitchFamily="34" charset="0"/>
              </a:rPr>
              <a:t>الخصائص الفنية</a:t>
            </a:r>
            <a:endParaRPr lang="ar-EG" b="1" dirty="0" smtClean="0">
              <a:solidFill>
                <a:srgbClr val="3333FF"/>
              </a:solidFill>
              <a:cs typeface="Arial" pitchFamily="34" charset="0"/>
            </a:endParaRPr>
          </a:p>
          <a:p>
            <a:pPr marL="0" indent="0" algn="r"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rgbClr val="3333FF"/>
              </a:solidFill>
            </a:endParaRPr>
          </a:p>
          <a:p>
            <a:pPr algn="r" rt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ar-SA" sz="2400" b="1" dirty="0" smtClean="0">
                <a:cs typeface="Arial" pitchFamily="34" charset="0"/>
              </a:rPr>
              <a:t>تمتد الرجلين بسرعة عندما تصل المطرقة لأدنى نقطة ف</a:t>
            </a:r>
            <a:r>
              <a:rPr lang="ar-EG" sz="2400" b="1" dirty="0" smtClean="0">
                <a:cs typeface="Arial" pitchFamily="34" charset="0"/>
              </a:rPr>
              <a:t>ي</a:t>
            </a:r>
            <a:r>
              <a:rPr lang="ar-SA" sz="2400" b="1" dirty="0" smtClean="0">
                <a:cs typeface="Arial" pitchFamily="34" charset="0"/>
              </a:rPr>
              <a:t> مسارها .</a:t>
            </a:r>
          </a:p>
          <a:p>
            <a:pPr algn="r" rt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ar-SA" sz="2400" b="1" dirty="0" smtClean="0">
                <a:cs typeface="Arial" pitchFamily="34" charset="0"/>
              </a:rPr>
              <a:t>الدفع بالقدم  و الرجل اليمنى بفاعلي</a:t>
            </a:r>
            <a:r>
              <a:rPr lang="ar-EG" sz="2400" b="1" dirty="0" smtClean="0">
                <a:cs typeface="Arial" pitchFamily="34" charset="0"/>
              </a:rPr>
              <a:t>ة</a:t>
            </a:r>
          </a:p>
          <a:p>
            <a:pPr marL="0" indent="0" algn="r" rtl="1" eaLnBrk="1" hangingPunct="1">
              <a:lnSpc>
                <a:spcPct val="80000"/>
              </a:lnSpc>
              <a:buNone/>
              <a:defRPr/>
            </a:pPr>
            <a:r>
              <a:rPr lang="ar-EG" sz="2400" b="1" dirty="0" smtClean="0">
                <a:cs typeface="Arial" pitchFamily="34" charset="0"/>
              </a:rPr>
              <a:t> </a:t>
            </a:r>
            <a:r>
              <a:rPr lang="ar-SA" sz="2400" b="1" dirty="0" smtClean="0">
                <a:cs typeface="Arial" pitchFamily="34" charset="0"/>
              </a:rPr>
              <a:t> و دوران الفخد الأيمن للأمام .</a:t>
            </a:r>
          </a:p>
          <a:p>
            <a:pPr algn="r" rt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ar-SA" sz="2400" b="1" dirty="0" smtClean="0">
                <a:cs typeface="Arial" pitchFamily="34" charset="0"/>
              </a:rPr>
              <a:t>يثبت الجانب الأيسر عندما يتحه محور</a:t>
            </a:r>
            <a:endParaRPr lang="ar-EG" sz="2400" b="1" dirty="0" smtClean="0">
              <a:cs typeface="Arial" pitchFamily="34" charset="0"/>
            </a:endParaRPr>
          </a:p>
          <a:p>
            <a:pPr marL="0" indent="0" algn="r" rtl="1" eaLnBrk="1" hangingPunct="1">
              <a:lnSpc>
                <a:spcPct val="80000"/>
              </a:lnSpc>
              <a:buNone/>
              <a:defRPr/>
            </a:pPr>
            <a:r>
              <a:rPr lang="ar-EG" sz="2400" b="1" dirty="0">
                <a:cs typeface="Arial" pitchFamily="34" charset="0"/>
              </a:rPr>
              <a:t> </a:t>
            </a:r>
            <a:r>
              <a:rPr lang="ar-EG" sz="2400" b="1" dirty="0" smtClean="0">
                <a:cs typeface="Arial" pitchFamily="34" charset="0"/>
              </a:rPr>
              <a:t>  </a:t>
            </a:r>
            <a:r>
              <a:rPr lang="ar-SA" sz="2400" b="1" dirty="0" smtClean="0">
                <a:cs typeface="Arial" pitchFamily="34" charset="0"/>
              </a:rPr>
              <a:t> الحوض إلى مقطع الرمي </a:t>
            </a:r>
          </a:p>
          <a:p>
            <a:pPr algn="r" rt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ar-EG" sz="2400" b="1" dirty="0" smtClean="0">
                <a:cs typeface="Arial" pitchFamily="34" charset="0"/>
              </a:rPr>
              <a:t>ت</a:t>
            </a:r>
            <a:r>
              <a:rPr lang="ar-SA" sz="2400" b="1" dirty="0" smtClean="0">
                <a:cs typeface="Arial" pitchFamily="34" charset="0"/>
              </a:rPr>
              <a:t>تحرك الذراعين لأعلى و لليسار على</a:t>
            </a:r>
            <a:endParaRPr lang="ar-EG" sz="2400" b="1" dirty="0" smtClean="0">
              <a:cs typeface="Arial" pitchFamily="34" charset="0"/>
            </a:endParaRPr>
          </a:p>
          <a:p>
            <a:pPr marL="0" indent="0" algn="r" rtl="1" eaLnBrk="1" hangingPunct="1">
              <a:lnSpc>
                <a:spcPct val="80000"/>
              </a:lnSpc>
              <a:buNone/>
              <a:defRPr/>
            </a:pPr>
            <a:r>
              <a:rPr lang="ar-EG" sz="2400" b="1" dirty="0" smtClean="0">
                <a:cs typeface="Arial" pitchFamily="34" charset="0"/>
              </a:rPr>
              <a:t>    </a:t>
            </a:r>
            <a:r>
              <a:rPr lang="ar-SA" sz="2400" b="1" dirty="0" smtClean="0">
                <a:cs typeface="Arial" pitchFamily="34" charset="0"/>
              </a:rPr>
              <a:t> شكل حركة السوط .</a:t>
            </a:r>
            <a:endParaRPr lang="ar-EG" sz="2400" b="1" dirty="0" smtClean="0">
              <a:cs typeface="Arial" pitchFamily="34" charset="0"/>
            </a:endParaRPr>
          </a:p>
          <a:p>
            <a:pPr algn="r" rt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ar-SA" sz="2400" b="1" dirty="0" smtClean="0">
              <a:cs typeface="Arial" pitchFamily="34" charset="0"/>
            </a:endParaRPr>
          </a:p>
          <a:p>
            <a:pPr algn="r" rt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ar-SA" sz="2400" b="1" dirty="0" smtClean="0">
                <a:cs typeface="Arial" pitchFamily="34" charset="0"/>
              </a:rPr>
              <a:t>يتم رم</a:t>
            </a:r>
            <a:r>
              <a:rPr lang="ar-EG" sz="2400" b="1" dirty="0" smtClean="0">
                <a:cs typeface="Arial" pitchFamily="34" charset="0"/>
              </a:rPr>
              <a:t>ي</a:t>
            </a:r>
            <a:r>
              <a:rPr lang="ar-SA" sz="2400" b="1" dirty="0" smtClean="0">
                <a:cs typeface="Arial" pitchFamily="34" charset="0"/>
              </a:rPr>
              <a:t> المطرقة عندم</a:t>
            </a:r>
            <a:r>
              <a:rPr lang="ar-EG" sz="2400" b="1" dirty="0" smtClean="0">
                <a:cs typeface="Arial" pitchFamily="34" charset="0"/>
              </a:rPr>
              <a:t>ا</a:t>
            </a:r>
            <a:r>
              <a:rPr lang="ar-SA" sz="2400" b="1" dirty="0" smtClean="0">
                <a:cs typeface="Arial" pitchFamily="34" charset="0"/>
              </a:rPr>
              <a:t> يتجه محور الكتف إلى مقطع الرم</a:t>
            </a:r>
            <a:r>
              <a:rPr lang="ar-EG" sz="2400" b="1" dirty="0" smtClean="0">
                <a:cs typeface="Arial" pitchFamily="34" charset="0"/>
              </a:rPr>
              <a:t>ي .</a:t>
            </a: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332526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AAF_PPT">
  <a:themeElements>
    <a:clrScheme name="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841D2C"/>
      </a:accent1>
      <a:accent2>
        <a:srgbClr val="CE1D25"/>
      </a:accent2>
      <a:accent3>
        <a:srgbClr val="FFFFFF"/>
      </a:accent3>
      <a:accent4>
        <a:srgbClr val="000000"/>
      </a:accent4>
      <a:accent5>
        <a:srgbClr val="C2ABAC"/>
      </a:accent5>
      <a:accent6>
        <a:srgbClr val="BA1920"/>
      </a:accent6>
      <a:hlink>
        <a:srgbClr val="FFD502"/>
      </a:hlink>
      <a:folHlink>
        <a:srgbClr val="641013"/>
      </a:folHlink>
    </a:clrScheme>
    <a:fontScheme name="IAAF_PowerPointTemplate_4x3">
      <a:majorFont>
        <a:latin typeface="DIN"/>
        <a:ea typeface=""/>
        <a:cs typeface=""/>
      </a:majorFont>
      <a:minorFont>
        <a:latin typeface="DI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1">
                <a:gamma/>
                <a:shade val="86275"/>
                <a:invGamma/>
              </a:schemeClr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1">
                <a:gamma/>
                <a:shade val="86275"/>
                <a:invGamma/>
              </a:schemeClr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AAF_PowerPointTemplate_4x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AF_PowerPointTemplate_4x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AF_PowerPointTemplate_4x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AF_PowerPointTemplate_4x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AF_PowerPointTemplate_4x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AF_PowerPointTemplate_4x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AF_PowerPointTemplate_4x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AF_PowerPointTemplate_4x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AF_PowerPointTemplate_4x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AF_PowerPointTemplate_4x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AF_PowerPointTemplate_4x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AF_PowerPointTemplate_4x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AF_PowerPointTemplate_4x3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08DC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DC5DF"/>
        </a:accent5>
        <a:accent6>
          <a:srgbClr val="2D2D8A"/>
        </a:accent6>
        <a:hlink>
          <a:srgbClr val="881FB7"/>
        </a:hlink>
        <a:folHlink>
          <a:srgbClr val="721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AF_PowerPointTemplate_4x3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08DC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DC5DF"/>
        </a:accent5>
        <a:accent6>
          <a:srgbClr val="2D2D8A"/>
        </a:accent6>
        <a:hlink>
          <a:srgbClr val="8156D6"/>
        </a:hlink>
        <a:folHlink>
          <a:srgbClr val="721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AF_PowerPointTemplate_4x3 15">
        <a:dk1>
          <a:srgbClr val="000000"/>
        </a:dk1>
        <a:lt1>
          <a:srgbClr val="FFFFFF"/>
        </a:lt1>
        <a:dk2>
          <a:srgbClr val="000000"/>
        </a:dk2>
        <a:lt2>
          <a:srgbClr val="F8F8F8"/>
        </a:lt2>
        <a:accent1>
          <a:srgbClr val="A08DC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DC5DF"/>
        </a:accent5>
        <a:accent6>
          <a:srgbClr val="2D2D8A"/>
        </a:accent6>
        <a:hlink>
          <a:srgbClr val="8156D6"/>
        </a:hlink>
        <a:folHlink>
          <a:srgbClr val="721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AF_PowerPointTemplate_4x3 16">
        <a:dk1>
          <a:srgbClr val="000000"/>
        </a:dk1>
        <a:lt1>
          <a:srgbClr val="FFFFFF"/>
        </a:lt1>
        <a:dk2>
          <a:srgbClr val="000000"/>
        </a:dk2>
        <a:lt2>
          <a:srgbClr val="F8F8F8"/>
        </a:lt2>
        <a:accent1>
          <a:srgbClr val="B19000"/>
        </a:accent1>
        <a:accent2>
          <a:srgbClr val="D5AE03"/>
        </a:accent2>
        <a:accent3>
          <a:srgbClr val="FFFFFF"/>
        </a:accent3>
        <a:accent4>
          <a:srgbClr val="000000"/>
        </a:accent4>
        <a:accent5>
          <a:srgbClr val="D5C6AA"/>
        </a:accent5>
        <a:accent6>
          <a:srgbClr val="C19D02"/>
        </a:accent6>
        <a:hlink>
          <a:srgbClr val="C1A116"/>
        </a:hlink>
        <a:folHlink>
          <a:srgbClr val="C18B1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4531</TotalTime>
  <Words>747</Words>
  <Application>Microsoft Office PowerPoint</Application>
  <PresentationFormat>A4 Paper (210x297 mm)</PresentationFormat>
  <Paragraphs>150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DIN</vt:lpstr>
      <vt:lpstr>IAAF Sans Bold</vt:lpstr>
      <vt:lpstr>Lucida Sans Unicode</vt:lpstr>
      <vt:lpstr>Times New Roman</vt:lpstr>
      <vt:lpstr>Wingdings</vt:lpstr>
      <vt:lpstr>IAAF_PPT</vt:lpstr>
      <vt:lpstr> 9.3.2 أطاحة المطرقة 2</vt:lpstr>
      <vt:lpstr>التسلسل الكامل للحركة</vt:lpstr>
      <vt:lpstr>PowerPoint Presentation</vt:lpstr>
      <vt:lpstr>PowerPoint Presentation</vt:lpstr>
      <vt:lpstr>PowerPoint Presentation</vt:lpstr>
      <vt:lpstr>PowerPoint Presentation</vt:lpstr>
      <vt:lpstr>الدوران الأول</vt:lpstr>
      <vt:lpstr>PowerPoint Presentation</vt:lpstr>
      <vt:lpstr>PowerPoint Presentation</vt:lpstr>
      <vt:lpstr>PowerPoint Presentation</vt:lpstr>
      <vt:lpstr>مسار المطرقة</vt:lpstr>
    </vt:vector>
  </TitlesOfParts>
  <Company>IAAF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School &amp; Youth Outcomes</dc:title>
  <dc:creator>Gunter LANGE</dc:creator>
  <cp:lastModifiedBy>Abeer-PC</cp:lastModifiedBy>
  <cp:revision>383</cp:revision>
  <dcterms:created xsi:type="dcterms:W3CDTF">2013-01-21T11:55:24Z</dcterms:created>
  <dcterms:modified xsi:type="dcterms:W3CDTF">2016-09-29T12:11:07Z</dcterms:modified>
</cp:coreProperties>
</file>